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29"/>
  </p:notesMasterIdLst>
  <p:handoutMasterIdLst>
    <p:handoutMasterId r:id="rId30"/>
  </p:handoutMasterIdLst>
  <p:sldIdLst>
    <p:sldId id="309" r:id="rId3"/>
    <p:sldId id="307" r:id="rId4"/>
    <p:sldId id="308" r:id="rId5"/>
    <p:sldId id="12932" r:id="rId6"/>
    <p:sldId id="12977" r:id="rId7"/>
    <p:sldId id="12933" r:id="rId8"/>
    <p:sldId id="12978" r:id="rId9"/>
    <p:sldId id="314" r:id="rId10"/>
    <p:sldId id="12996" r:id="rId11"/>
    <p:sldId id="12997" r:id="rId12"/>
    <p:sldId id="387" r:id="rId13"/>
    <p:sldId id="12980" r:id="rId14"/>
    <p:sldId id="12909" r:id="rId15"/>
    <p:sldId id="12981" r:id="rId16"/>
    <p:sldId id="12982" r:id="rId17"/>
    <p:sldId id="13027" r:id="rId18"/>
    <p:sldId id="402" r:id="rId19"/>
    <p:sldId id="12983" r:id="rId20"/>
    <p:sldId id="12985" r:id="rId21"/>
    <p:sldId id="12984" r:id="rId22"/>
    <p:sldId id="12999" r:id="rId23"/>
    <p:sldId id="13000" r:id="rId24"/>
    <p:sldId id="316" r:id="rId25"/>
    <p:sldId id="13009" r:id="rId26"/>
    <p:sldId id="13025" r:id="rId27"/>
    <p:sldId id="13026" r:id="rId28"/>
  </p:sldIdLst>
  <p:sldSz cx="9144000" cy="5145088"/>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8" userDrawn="1">
          <p15:clr>
            <a:srgbClr val="A4A3A4"/>
          </p15:clr>
        </p15:guide>
        <p15:guide id="2" pos="2880" userDrawn="1">
          <p15:clr>
            <a:srgbClr val="A4A3A4"/>
          </p15:clr>
        </p15:guide>
        <p15:guide id="3" pos="255" userDrawn="1">
          <p15:clr>
            <a:srgbClr val="A4A3A4"/>
          </p15:clr>
        </p15:guide>
        <p15:guide id="4" pos="5426" userDrawn="1">
          <p15:clr>
            <a:srgbClr val="A4A3A4"/>
          </p15:clr>
        </p15:guide>
        <p15:guide id="5" orient="horz" pos="427" userDrawn="1">
          <p15:clr>
            <a:srgbClr val="A4A3A4"/>
          </p15:clr>
        </p15:guide>
        <p15:guide id="6" orient="horz" pos="3240" userDrawn="1">
          <p15:clr>
            <a:srgbClr val="A4A3A4"/>
          </p15:clr>
        </p15:guide>
        <p15:guide id="7" orient="horz" pos="2913" userDrawn="1">
          <p15:clr>
            <a:srgbClr val="A4A3A4"/>
          </p15:clr>
        </p15:guide>
        <p15:guide id="8" orient="horz" pos="284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kai cai" initials="b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62" autoAdjust="0"/>
    <p:restoredTop sz="94660"/>
  </p:normalViewPr>
  <p:slideViewPr>
    <p:cSldViewPr showGuides="1">
      <p:cViewPr varScale="1">
        <p:scale>
          <a:sx n="99" d="100"/>
          <a:sy n="99" d="100"/>
        </p:scale>
        <p:origin x="139" y="202"/>
      </p:cViewPr>
      <p:guideLst>
        <p:guide orient="horz" pos="1538"/>
        <p:guide pos="2880"/>
        <p:guide pos="255"/>
        <p:guide pos="5426"/>
        <p:guide orient="horz" pos="427"/>
        <p:guide orient="horz" pos="3240"/>
        <p:guide orient="horz" pos="2913"/>
        <p:guide orient="horz" pos="2847"/>
      </p:guideLst>
    </p:cSldViewPr>
  </p:slideViewPr>
  <p:notesTextViewPr>
    <p:cViewPr>
      <p:scale>
        <a:sx n="100" d="100"/>
        <a:sy n="100" d="100"/>
      </p:scale>
      <p:origin x="0" y="0"/>
    </p:cViewPr>
  </p:notesTextViewPr>
  <p:sorterViewPr>
    <p:cViewPr>
      <p:scale>
        <a:sx n="49" d="100"/>
        <a:sy n="49" d="100"/>
      </p:scale>
      <p:origin x="0" y="0"/>
    </p:cViewPr>
  </p:sorterViewPr>
  <p:notesViewPr>
    <p:cSldViewPr>
      <p:cViewPr>
        <p:scale>
          <a:sx n="66" d="100"/>
          <a:sy n="66" d="100"/>
        </p:scale>
        <p:origin x="0" y="0"/>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a:solidFill>
                  <a:schemeClr val="bg1"/>
                </a:solidFill>
              </a:ln>
              <a:effectLst/>
            </c:spPr>
            <c:extLst>
              <c:ext xmlns:c16="http://schemas.microsoft.com/office/drawing/2014/chart" uri="{C3380CC4-5D6E-409C-BE32-E72D297353CC}">
                <c16:uniqueId val="{00000001-BE61-4C4B-91E1-1385AC6A7033}"/>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BE61-4C4B-91E1-1385AC6A7033}"/>
              </c:ext>
            </c:extLst>
          </c:dPt>
          <c:dPt>
            <c:idx val="2"/>
            <c:bubble3D val="0"/>
            <c:spPr>
              <a:solidFill>
                <a:schemeClr val="accent6">
                  <a:lumMod val="20000"/>
                  <a:lumOff val="80000"/>
                </a:schemeClr>
              </a:solidFill>
              <a:ln>
                <a:solidFill>
                  <a:schemeClr val="bg1"/>
                </a:solidFill>
              </a:ln>
              <a:effectLst/>
            </c:spPr>
            <c:extLst>
              <c:ext xmlns:c16="http://schemas.microsoft.com/office/drawing/2014/chart" uri="{C3380CC4-5D6E-409C-BE32-E72D297353CC}">
                <c16:uniqueId val="{00000005-BE61-4C4B-91E1-1385AC6A7033}"/>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BE61-4C4B-91E1-1385AC6A7033}"/>
              </c:ext>
            </c:extLst>
          </c:dPt>
          <c:cat>
            <c:strRef>
              <c:f>Sheet1!$A$2:$A$5</c:f>
              <c:strCache>
                <c:ptCount val="4"/>
                <c:pt idx="0">
                  <c:v>学生端</c:v>
                </c:pt>
                <c:pt idx="1">
                  <c:v> 教师端</c:v>
                </c:pt>
                <c:pt idx="2">
                  <c:v> 管理员端</c:v>
                </c:pt>
              </c:strCache>
            </c:strRef>
          </c:cat>
          <c:val>
            <c:numRef>
              <c:f>Sheet1!$B$2:$B$5</c:f>
              <c:numCache>
                <c:formatCode>General</c:formatCode>
                <c:ptCount val="4"/>
                <c:pt idx="0">
                  <c:v>60</c:v>
                </c:pt>
                <c:pt idx="1">
                  <c:v>20</c:v>
                </c:pt>
                <c:pt idx="2">
                  <c:v>10</c:v>
                </c:pt>
              </c:numCache>
            </c:numRef>
          </c:val>
          <c:extLst>
            <c:ext xmlns:c16="http://schemas.microsoft.com/office/drawing/2014/chart" uri="{C3380CC4-5D6E-409C-BE32-E72D297353CC}">
              <c16:uniqueId val="{00000008-BE61-4C4B-91E1-1385AC6A703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4">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cs:fontRef>
    <cs:defRPr sz="1000" b="1" i="0" u="none" strike="noStrike" kern="1200" spc="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7-17T17:11:19.264" idx="1">
    <p:pos x="7679" y="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2024/8/10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609E5-0D7D-4A72-A3E7-84F347EBBF95}" type="datetimeFigureOut">
              <a:rPr lang="zh-CN" altLang="en-US" smtClean="0"/>
              <a:t>2024/8/10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E3D15-37DA-4B0B-BB5B-F9782FE4C100}"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54360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模板来自于： 第一</a:t>
            </a:r>
            <a:r>
              <a:rPr lang="en-US" altLang="zh-CN"/>
              <a:t>PPT https://www.1ppt.com/</a:t>
            </a:r>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具体架构设计如图所示，客户端发送请求到网关，网关进行鉴权认证和请求转发，最后调用具体的服务。</a:t>
            </a:r>
          </a:p>
        </p:txBody>
      </p:sp>
      <p:sp>
        <p:nvSpPr>
          <p:cNvPr id="4" name="灯片编号占位符 3"/>
          <p:cNvSpPr>
            <a:spLocks noGrp="1"/>
          </p:cNvSpPr>
          <p:nvPr>
            <p:ph type="sldNum" sz="quarter" idx="5"/>
          </p:nvPr>
        </p:nvSpPr>
        <p:spPr/>
        <p:txBody>
          <a:bodyPr/>
          <a:lstStyle/>
          <a:p>
            <a:fld id="{380EB648-A70B-4CFD-88E2-C1B30ECC898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视频到这里就结束了，谢谢观看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1ppt.com/hangy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1200521"/>
            <a:ext cx="8229600" cy="339552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57200" y="4768735"/>
            <a:ext cx="2133600" cy="273928"/>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F9378248-A63A-4CC1-A050-FA7A832C65BD}" type="datetimeFigureOut">
              <a:rPr lang="zh-CN" altLang="en-US" smtClean="0"/>
              <a:t>2024/8/10</a:t>
            </a:fld>
            <a:endParaRPr lang="zh-CN" altLang="en-US" dirty="0"/>
          </a:p>
        </p:txBody>
      </p:sp>
      <p:sp>
        <p:nvSpPr>
          <p:cNvPr id="5" name="页脚占位符 4"/>
          <p:cNvSpPr>
            <a:spLocks noGrp="1"/>
          </p:cNvSpPr>
          <p:nvPr>
            <p:ph type="ftr" sz="quarter" idx="11"/>
          </p:nvPr>
        </p:nvSpPr>
        <p:spPr>
          <a:xfrm>
            <a:off x="3124200" y="4768735"/>
            <a:ext cx="2895600" cy="273928"/>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6553200" y="4768735"/>
            <a:ext cx="2133600" cy="273928"/>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50B4BFE3-3554-44DF-AACC-08A711377ADC}"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10" advTm="3000">
        <p:split orient="vert"/>
      </p:transition>
    </mc:Choice>
    <mc:Fallback xmlns="">
      <p:transition advTm="3000">
        <p:split orient="vert"/>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页脚占位符 7"/>
          <p:cNvSpPr>
            <a:spLocks noGrp="1"/>
          </p:cNvSpPr>
          <p:nvPr>
            <p:ph type="ftr" sz="quarter" idx="11"/>
          </p:nvPr>
        </p:nvSpPr>
        <p:spPr>
          <a:xfrm>
            <a:off x="4038600" y="6356350"/>
            <a:ext cx="4114800"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8" name="灯片编号占位符 8"/>
          <p:cNvSpPr>
            <a:spLocks noGrp="1"/>
          </p:cNvSpPr>
          <p:nvPr>
            <p:ph type="sldNum" sz="quarter" idx="12"/>
          </p:nvPr>
        </p:nvSpPr>
        <p:spPr>
          <a:xfrm>
            <a:off x="86106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E9B957CC-A438-4D82-B305-22914934740F}" type="slidenum">
              <a:rPr lang="zh-CN" altLang="en-US" smtClean="0"/>
              <a:t>‹#›</a:t>
            </a:fld>
            <a:endParaRPr lang="zh-CN" alt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页脚占位符 7"/>
          <p:cNvSpPr>
            <a:spLocks noGrp="1"/>
          </p:cNvSpPr>
          <p:nvPr>
            <p:ph type="ftr" sz="quarter" idx="11"/>
          </p:nvPr>
        </p:nvSpPr>
        <p:spPr>
          <a:xfrm>
            <a:off x="4038600" y="6356350"/>
            <a:ext cx="4114800"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8" name="灯片编号占位符 8"/>
          <p:cNvSpPr>
            <a:spLocks noGrp="1"/>
          </p:cNvSpPr>
          <p:nvPr>
            <p:ph type="sldNum" sz="quarter" idx="12"/>
          </p:nvPr>
        </p:nvSpPr>
        <p:spPr>
          <a:xfrm>
            <a:off x="86106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E9B957CC-A438-4D82-B305-22914934740F}" type="slidenum">
              <a:rPr lang="zh-CN" altLang="en-US" smtClean="0"/>
              <a:t>‹#›</a:t>
            </a:fld>
            <a:endParaRPr lang="zh-CN" alt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页脚占位符 7"/>
          <p:cNvSpPr>
            <a:spLocks noGrp="1"/>
          </p:cNvSpPr>
          <p:nvPr>
            <p:ph type="ftr" sz="quarter" idx="11"/>
          </p:nvPr>
        </p:nvSpPr>
        <p:spPr>
          <a:xfrm>
            <a:off x="4038600" y="6356350"/>
            <a:ext cx="4114800"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8" name="灯片编号占位符 8"/>
          <p:cNvSpPr>
            <a:spLocks noGrp="1"/>
          </p:cNvSpPr>
          <p:nvPr>
            <p:ph type="sldNum" sz="quarter" idx="12"/>
          </p:nvPr>
        </p:nvSpPr>
        <p:spPr>
          <a:xfrm>
            <a:off x="86106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E9B957CC-A438-4D82-B305-22914934740F}" type="slidenum">
              <a:rPr lang="zh-CN" altLang="en-US" smtClean="0"/>
              <a:t>‹#›</a:t>
            </a:fld>
            <a:endParaRPr lang="zh-CN" alt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sp>
        <p:nvSpPr>
          <p:cNvPr id="2"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3"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4" name="标题 1"/>
          <p:cNvSpPr>
            <a:spLocks noGrp="1"/>
          </p:cNvSpPr>
          <p:nvPr>
            <p:ph type="title"/>
          </p:nvPr>
        </p:nvSpPr>
        <p:spPr>
          <a:xfrm>
            <a:off x="839788"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占位符 2"/>
          <p:cNvSpPr>
            <a:spLocks noGrp="1"/>
          </p:cNvSpPr>
          <p:nvPr>
            <p:ph type="body" idx="1"/>
          </p:nvPr>
        </p:nvSpPr>
        <p:spPr>
          <a:xfrm>
            <a:off x="839788" y="1681163"/>
            <a:ext cx="5157787"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3"/>
          <p:cNvSpPr>
            <a:spLocks noGrp="1"/>
          </p:cNvSpPr>
          <p:nvPr>
            <p:ph sz="half" idx="2"/>
          </p:nvPr>
        </p:nvSpPr>
        <p:spPr>
          <a:xfrm>
            <a:off x="839788" y="2505075"/>
            <a:ext cx="5157787"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8" name="内容占位符 5"/>
          <p:cNvSpPr>
            <a:spLocks noGrp="1"/>
          </p:cNvSpPr>
          <p:nvPr>
            <p:ph sz="quarter" idx="4"/>
          </p:nvPr>
        </p:nvSpPr>
        <p:spPr>
          <a:xfrm>
            <a:off x="6172200" y="2505075"/>
            <a:ext cx="5183188"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9" name="页脚占位符 7"/>
          <p:cNvSpPr>
            <a:spLocks noGrp="1"/>
          </p:cNvSpPr>
          <p:nvPr>
            <p:ph type="ftr" sz="quarter" idx="11"/>
          </p:nvPr>
        </p:nvSpPr>
        <p:spPr>
          <a:xfrm>
            <a:off x="4038600" y="6356350"/>
            <a:ext cx="4114800"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0" name="灯片编号占位符 8"/>
          <p:cNvSpPr>
            <a:spLocks noGrp="1"/>
          </p:cNvSpPr>
          <p:nvPr>
            <p:ph type="sldNum" sz="quarter" idx="12"/>
          </p:nvPr>
        </p:nvSpPr>
        <p:spPr>
          <a:xfrm>
            <a:off x="86106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E9B957CC-A438-4D82-B305-22914934740F}" type="slidenum">
              <a:rPr lang="zh-CN" altLang="en-US" smtClean="0"/>
              <a:t>‹#›</a:t>
            </a:fld>
            <a:endParaRPr lang="zh-CN" altLang="en-US"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页脚占位符 7"/>
          <p:cNvSpPr>
            <a:spLocks noGrp="1"/>
          </p:cNvSpPr>
          <p:nvPr>
            <p:ph type="ftr" sz="quarter" idx="11"/>
          </p:nvPr>
        </p:nvSpPr>
        <p:spPr>
          <a:xfrm>
            <a:off x="4038600" y="6356350"/>
            <a:ext cx="4114800"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8" name="灯片编号占位符 8"/>
          <p:cNvSpPr>
            <a:spLocks noGrp="1"/>
          </p:cNvSpPr>
          <p:nvPr>
            <p:ph type="sldNum" sz="quarter" idx="12"/>
          </p:nvPr>
        </p:nvSpPr>
        <p:spPr>
          <a:xfrm>
            <a:off x="86106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E9B957CC-A438-4D82-B305-22914934740F}" type="slidenum">
              <a:rPr lang="zh-CN" altLang="en-US" smtClean="0"/>
              <a:t>‹#›</a:t>
            </a:fld>
            <a:endParaRPr lang="zh-CN" alt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页脚占位符 7"/>
          <p:cNvSpPr>
            <a:spLocks noGrp="1"/>
          </p:cNvSpPr>
          <p:nvPr>
            <p:ph type="ftr" sz="quarter" idx="11"/>
          </p:nvPr>
        </p:nvSpPr>
        <p:spPr>
          <a:xfrm>
            <a:off x="4038600" y="6356350"/>
            <a:ext cx="4114800"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8" name="灯片编号占位符 8"/>
          <p:cNvSpPr>
            <a:spLocks noGrp="1"/>
          </p:cNvSpPr>
          <p:nvPr>
            <p:ph type="sldNum" sz="quarter" idx="12"/>
          </p:nvPr>
        </p:nvSpPr>
        <p:spPr>
          <a:xfrm>
            <a:off x="86106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E9B957CC-A438-4D82-B305-22914934740F}" type="slidenum">
              <a:rPr lang="zh-CN" altLang="en-US" smtClean="0"/>
              <a:t>‹#›</a:t>
            </a:fld>
            <a:endParaRPr lang="zh-CN" alt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页脚占位符 7"/>
          <p:cNvSpPr>
            <a:spLocks noGrp="1"/>
          </p:cNvSpPr>
          <p:nvPr>
            <p:ph type="ftr" sz="quarter" idx="11"/>
          </p:nvPr>
        </p:nvSpPr>
        <p:spPr>
          <a:xfrm>
            <a:off x="4038600" y="6356350"/>
            <a:ext cx="4114800"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8" name="灯片编号占位符 8"/>
          <p:cNvSpPr>
            <a:spLocks noGrp="1"/>
          </p:cNvSpPr>
          <p:nvPr>
            <p:ph type="sldNum" sz="quarter" idx="12"/>
          </p:nvPr>
        </p:nvSpPr>
        <p:spPr>
          <a:xfrm>
            <a:off x="86106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E9B957CC-A438-4D82-B305-22914934740F}" type="slidenum">
              <a:rPr lang="zh-CN" altLang="en-US" smtClean="0"/>
              <a:t>‹#›</a:t>
            </a:fld>
            <a:endParaRPr lang="zh-CN" altLang="en-US" dirty="0"/>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页脚占位符 7"/>
          <p:cNvSpPr>
            <a:spLocks noGrp="1"/>
          </p:cNvSpPr>
          <p:nvPr>
            <p:ph type="ftr" sz="quarter" idx="11"/>
          </p:nvPr>
        </p:nvSpPr>
        <p:spPr>
          <a:xfrm>
            <a:off x="4038600" y="6356350"/>
            <a:ext cx="4114800"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8" name="灯片编号占位符 8"/>
          <p:cNvSpPr>
            <a:spLocks noGrp="1"/>
          </p:cNvSpPr>
          <p:nvPr>
            <p:ph type="sldNum" sz="quarter" idx="12"/>
          </p:nvPr>
        </p:nvSpPr>
        <p:spPr>
          <a:xfrm>
            <a:off x="86106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E9B957CC-A438-4D82-B305-22914934740F}" type="slidenum">
              <a:rPr lang="zh-CN" altLang="en-US" smtClean="0"/>
              <a:t>‹#›</a:t>
            </a:fld>
            <a:endParaRPr lang="zh-CN" altLang="en-US" dirty="0"/>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页脚占位符 7"/>
          <p:cNvSpPr>
            <a:spLocks noGrp="1"/>
          </p:cNvSpPr>
          <p:nvPr>
            <p:ph type="ftr" sz="quarter" idx="11"/>
          </p:nvPr>
        </p:nvSpPr>
        <p:spPr>
          <a:xfrm>
            <a:off x="4038600" y="6356350"/>
            <a:ext cx="4114800"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8" name="灯片编号占位符 8"/>
          <p:cNvSpPr>
            <a:spLocks noGrp="1"/>
          </p:cNvSpPr>
          <p:nvPr>
            <p:ph type="sldNum" sz="quarter" idx="12"/>
          </p:nvPr>
        </p:nvSpPr>
        <p:spPr>
          <a:xfrm>
            <a:off x="86106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E9B957CC-A438-4D82-B305-22914934740F}" type="slidenum">
              <a:rPr lang="zh-CN" altLang="en-US" smtClean="0"/>
              <a:t>‹#›</a:t>
            </a:fld>
            <a:endParaRPr lang="zh-CN" altLang="en-US" dirty="0"/>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a:xfrm>
            <a:off x="457200" y="4768735"/>
            <a:ext cx="2133600" cy="273928"/>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F9378248-A63A-4CC1-A050-FA7A832C65BD}" type="datetimeFigureOut">
              <a:rPr lang="zh-CN" altLang="en-US" smtClean="0"/>
              <a:t>2024/8/10</a:t>
            </a:fld>
            <a:endParaRPr lang="zh-CN" altLang="en-US" dirty="0"/>
          </a:p>
        </p:txBody>
      </p:sp>
      <p:sp>
        <p:nvSpPr>
          <p:cNvPr id="4" name="页脚占位符 3"/>
          <p:cNvSpPr>
            <a:spLocks noGrp="1"/>
          </p:cNvSpPr>
          <p:nvPr>
            <p:ph type="ftr" sz="quarter" idx="11"/>
          </p:nvPr>
        </p:nvSpPr>
        <p:spPr>
          <a:xfrm>
            <a:off x="3124200" y="4768735"/>
            <a:ext cx="2895600" cy="273928"/>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nvPr>
        </p:nvSpPr>
        <p:spPr>
          <a:xfrm>
            <a:off x="6553200" y="4768735"/>
            <a:ext cx="2133600" cy="273928"/>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50B4BFE3-3554-44DF-AACC-08A711377ADC}"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10" advTm="3000">
        <p:split orient="vert"/>
      </p:transition>
    </mc:Choice>
    <mc:Fallback xmlns="">
      <p:transition advTm="3000">
        <p:split orient="vert"/>
      </p:transition>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2238" y="-794"/>
            <a:ext cx="9176238" cy="5145087"/>
          </a:xfrm>
          <a:prstGeom prst="rect">
            <a:avLst/>
          </a:prstGeom>
        </p:spPr>
      </p:pic>
      <p:sp>
        <p:nvSpPr>
          <p:cNvPr id="3" name="矩形 2"/>
          <p:cNvSpPr/>
          <p:nvPr userDrawn="1"/>
        </p:nvSpPr>
        <p:spPr>
          <a:xfrm>
            <a:off x="269522" y="274480"/>
            <a:ext cx="8604956" cy="45961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10" advTm="3000">
        <p:split orient="vert"/>
      </p:transition>
    </mc:Choice>
    <mc:Fallback xmlns="">
      <p:transition advTm="3000">
        <p:split orient="vert"/>
      </p:transition>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11"/>
            <a:ext cx="7886700" cy="994418"/>
          </a:xfrm>
        </p:spPr>
        <p:txBody>
          <a:bodyPr/>
          <a:lstStyle/>
          <a:p>
            <a:r>
              <a:rPr lang="zh-CN" altLang="en-US"/>
              <a:t>单击此处编辑母版标题样式</a:t>
            </a:r>
          </a:p>
        </p:txBody>
      </p:sp>
      <p:sp>
        <p:nvSpPr>
          <p:cNvPr id="3" name="内容占位符 2"/>
          <p:cNvSpPr>
            <a:spLocks noGrp="1"/>
          </p:cNvSpPr>
          <p:nvPr>
            <p:ph sz="half" idx="1"/>
          </p:nvPr>
        </p:nvSpPr>
        <p:spPr>
          <a:xfrm>
            <a:off x="628650" y="1369557"/>
            <a:ext cx="3886200" cy="326430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369557"/>
            <a:ext cx="3886200" cy="326430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628650" y="4768440"/>
            <a:ext cx="2057400" cy="273911"/>
          </a:xfrm>
        </p:spPr>
        <p:txBody>
          <a:bodyPr/>
          <a:lstStyle/>
          <a:p>
            <a:fld id="{3FAE1182-BBBB-4506-8B8C-5506DB66BB12}" type="datetimeFigureOut">
              <a:rPr lang="zh-CN" altLang="en-US" smtClean="0"/>
              <a:t>2024/8/10</a:t>
            </a:fld>
            <a:endParaRPr lang="zh-CN" altLang="en-US"/>
          </a:p>
        </p:txBody>
      </p:sp>
      <p:sp>
        <p:nvSpPr>
          <p:cNvPr id="6" name="页脚占位符 5"/>
          <p:cNvSpPr>
            <a:spLocks noGrp="1"/>
          </p:cNvSpPr>
          <p:nvPr>
            <p:ph type="ftr" sz="quarter" idx="11"/>
          </p:nvPr>
        </p:nvSpPr>
        <p:spPr>
          <a:xfrm>
            <a:off x="3028950" y="4768440"/>
            <a:ext cx="3086100" cy="273911"/>
          </a:xfrm>
        </p:spPr>
        <p:txBody>
          <a:bodyPr/>
          <a:lstStyle/>
          <a:p>
            <a:endParaRPr lang="zh-CN" altLang="en-US"/>
          </a:p>
        </p:txBody>
      </p:sp>
      <p:sp>
        <p:nvSpPr>
          <p:cNvPr id="7" name="灯片编号占位符 6"/>
          <p:cNvSpPr>
            <a:spLocks noGrp="1"/>
          </p:cNvSpPr>
          <p:nvPr>
            <p:ph type="sldNum" sz="quarter" idx="12"/>
          </p:nvPr>
        </p:nvSpPr>
        <p:spPr>
          <a:xfrm>
            <a:off x="6457950" y="4768440"/>
            <a:ext cx="2057400" cy="273911"/>
          </a:xfrm>
        </p:spPr>
        <p:txBody>
          <a:bodyPr/>
          <a:lstStyle/>
          <a:p>
            <a:fld id="{D6563FC6-8FC7-4F41-84E7-D3D38F4F7AC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10" advTm="3000">
        <p:split orient="vert"/>
      </p:transition>
    </mc:Choice>
    <mc:Fallback xmlns="">
      <p:transition advTm="3000">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30"/>
            <a:ext cx="8229600" cy="85746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448"/>
            <a:ext cx="8229600" cy="339531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8441"/>
            <a:ext cx="2133600" cy="273911"/>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E3AAC11-D570-4EA9-AFC0-30FB72BA45EB}" type="datetimeFigureOut">
              <a:rPr lang="zh-CN" altLang="en-US" smtClean="0">
                <a:solidFill>
                  <a:prstClr val="black"/>
                </a:solidFill>
              </a:rPr>
              <a:t>2024/8/10</a:t>
            </a:fld>
            <a:endParaRPr lang="zh-CN" altLang="en-US">
              <a:solidFill>
                <a:prstClr val="black"/>
              </a:solidFill>
            </a:endParaRPr>
          </a:p>
        </p:txBody>
      </p:sp>
      <p:sp>
        <p:nvSpPr>
          <p:cNvPr id="5" name="页脚占位符 4"/>
          <p:cNvSpPr>
            <a:spLocks noGrp="1"/>
          </p:cNvSpPr>
          <p:nvPr>
            <p:ph type="ftr" sz="quarter" idx="11"/>
          </p:nvPr>
        </p:nvSpPr>
        <p:spPr>
          <a:xfrm>
            <a:off x="3124200" y="4768441"/>
            <a:ext cx="2895600" cy="273911"/>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8441"/>
            <a:ext cx="2133600" cy="273911"/>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31"/>
            <a:ext cx="2057400" cy="438972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31"/>
            <a:ext cx="6019800" cy="438972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8441"/>
            <a:ext cx="2133600" cy="273911"/>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E3AAC11-D570-4EA9-AFC0-30FB72BA45EB}" type="datetimeFigureOut">
              <a:rPr lang="zh-CN" altLang="en-US" smtClean="0">
                <a:solidFill>
                  <a:prstClr val="black"/>
                </a:solidFill>
              </a:rPr>
              <a:t>2024/8/10</a:t>
            </a:fld>
            <a:endParaRPr lang="zh-CN" altLang="en-US">
              <a:solidFill>
                <a:prstClr val="black"/>
              </a:solidFill>
            </a:endParaRPr>
          </a:p>
        </p:txBody>
      </p:sp>
      <p:sp>
        <p:nvSpPr>
          <p:cNvPr id="5" name="页脚占位符 4"/>
          <p:cNvSpPr>
            <a:spLocks noGrp="1"/>
          </p:cNvSpPr>
          <p:nvPr>
            <p:ph type="ftr" sz="quarter" idx="11"/>
          </p:nvPr>
        </p:nvSpPr>
        <p:spPr>
          <a:xfrm>
            <a:off x="3124200" y="4768441"/>
            <a:ext cx="2895600" cy="273911"/>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8441"/>
            <a:ext cx="2133600" cy="273911"/>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cSld>
  <p:clrMapOvr>
    <a:masterClrMapping/>
  </p:clrMapOvr>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cSld>
  <p:clrMapOvr>
    <a:masterClrMapping/>
  </p:clrMapOvr>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cSld>
  <p:clrMapOvr>
    <a:masterClrMapping/>
  </p:clrMapOvr>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墨迹 6"/>
          <p:cNvPicPr/>
          <p:nvPr/>
        </p:nvPicPr>
        <p:blipFill>
          <a:blip r:embed="rId2"/>
          <a:stretch>
            <a:fillRect/>
          </a:stretch>
        </p:blipFill>
        <p:spPr>
          <a:xfrm>
            <a:off x="-1286677" y="471795"/>
            <a:ext cx="36000" cy="162000"/>
          </a:xfrm>
          <a:prstGeom prst="rect">
            <a:avLst/>
          </a:prstGeom>
        </p:spPr>
      </p:pic>
      <p:sp>
        <p:nvSpPr>
          <p:cNvPr id="3" name="TextBox 4"/>
          <p:cNvSpPr txBox="1"/>
          <p:nvPr/>
        </p:nvSpPr>
        <p:spPr>
          <a:xfrm>
            <a:off x="270030" y="494801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4" name="TextBox 8"/>
          <p:cNvSpPr txBox="1"/>
          <p:nvPr/>
        </p:nvSpPr>
        <p:spPr>
          <a:xfrm>
            <a:off x="8873970" y="0"/>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3"/>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cSld>
  <p:clrMapOvr>
    <a:masterClrMapping/>
  </p:clrMapOvr>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cSld>
  <p:clrMapOvr>
    <a:masterClrMapping/>
  </p:clrMapOvr>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transition/>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p14:dur="110" advTm="3000">
        <p:split orient="vert"/>
      </p:transition>
    </mc:Choice>
    <mc:Fallback xmlns="">
      <p:transition advTm="3000">
        <p:split orient="vert"/>
      </p:transition>
    </mc:Fallback>
  </mc:AlternateContent>
  <p:hf sldNum="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Lst>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6895" indent="-213995"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22.png"/><Relationship Id="rId5" Type="http://schemas.openxmlformats.org/officeDocument/2006/relationships/tags" Target="../tags/tag49.xml"/><Relationship Id="rId10" Type="http://schemas.openxmlformats.org/officeDocument/2006/relationships/notesSlide" Target="../notesSlides/notesSlide11.xml"/><Relationship Id="rId4" Type="http://schemas.openxmlformats.org/officeDocument/2006/relationships/tags" Target="../tags/tag48.xml"/><Relationship Id="rId9"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25.png"/><Relationship Id="rId5" Type="http://schemas.openxmlformats.org/officeDocument/2006/relationships/tags" Target="../tags/tag57.xml"/><Relationship Id="rId10" Type="http://schemas.openxmlformats.org/officeDocument/2006/relationships/notesSlide" Target="../notesSlides/notesSlide13.xml"/><Relationship Id="rId4" Type="http://schemas.openxmlformats.org/officeDocument/2006/relationships/tags" Target="../tags/tag56.xml"/><Relationship Id="rId9"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25.png"/><Relationship Id="rId5" Type="http://schemas.openxmlformats.org/officeDocument/2006/relationships/tags" Target="../tags/tag67.xml"/><Relationship Id="rId10" Type="http://schemas.openxmlformats.org/officeDocument/2006/relationships/notesSlide" Target="../notesSlides/notesSlide15.xml"/><Relationship Id="rId4" Type="http://schemas.openxmlformats.org/officeDocument/2006/relationships/tags" Target="../tags/tag66.xml"/><Relationship Id="rId9"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29.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notesSlide" Target="../notesSlides/notesSlide1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slideLayout" Target="../slideLayouts/slideLayout20.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tags" Target="../tags/tag88.xml"/><Relationship Id="rId3" Type="http://schemas.openxmlformats.org/officeDocument/2006/relationships/tags" Target="../tags/tag83.xml"/><Relationship Id="rId7" Type="http://schemas.openxmlformats.org/officeDocument/2006/relationships/tags" Target="../tags/tag87.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32.png"/><Relationship Id="rId5" Type="http://schemas.openxmlformats.org/officeDocument/2006/relationships/tags" Target="../tags/tag85.xml"/><Relationship Id="rId10" Type="http://schemas.openxmlformats.org/officeDocument/2006/relationships/notesSlide" Target="../notesSlides/notesSlide19.xml"/><Relationship Id="rId4" Type="http://schemas.openxmlformats.org/officeDocument/2006/relationships/tags" Target="../tags/tag84.xml"/><Relationship Id="rId9"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7.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2.xml"/><Relationship Id="rId5" Type="http://schemas.openxmlformats.org/officeDocument/2006/relationships/tags" Target="../tags/tag6.xml"/><Relationship Id="rId10"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3.xml"/><Relationship Id="rId7" Type="http://schemas.openxmlformats.org/officeDocument/2006/relationships/image" Target="../media/image4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notesSlide" Target="../notesSlides/notesSlide24.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image" Target="../media/image12.png"/><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image" Target="../media/image5.png"/><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notesSlide" Target="../notesSlides/notesSlide6.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image" Target="../media/image15.png"/><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image" Target="../media/image14.png"/><Relationship Id="rId10" Type="http://schemas.openxmlformats.org/officeDocument/2006/relationships/tags" Target="../tags/tag20.xml"/><Relationship Id="rId19" Type="http://schemas.openxmlformats.org/officeDocument/2006/relationships/slideLayout" Target="../slideLayouts/slideLayout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notesSlide" Target="../notesSlides/notesSlide9.xml"/><Relationship Id="rId3" Type="http://schemas.openxmlformats.org/officeDocument/2006/relationships/tags" Target="../tags/tag31.xml"/><Relationship Id="rId21" Type="http://schemas.openxmlformats.org/officeDocument/2006/relationships/image" Target="../media/image17.png"/><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slideLayout" Target="../slideLayouts/slideLayout20.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image" Target="../media/image16.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19" Type="http://schemas.openxmlformats.org/officeDocument/2006/relationships/chart" Target="../charts/chart1.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095" y="668812"/>
            <a:ext cx="3759385" cy="3800896"/>
          </a:xfrm>
          <a:prstGeom prst="rect">
            <a:avLst/>
          </a:prstGeom>
        </p:spPr>
      </p:pic>
      <p:sp>
        <p:nvSpPr>
          <p:cNvPr id="15" name="TextBox 10"/>
          <p:cNvSpPr txBox="1"/>
          <p:nvPr/>
        </p:nvSpPr>
        <p:spPr>
          <a:xfrm>
            <a:off x="215265" y="952500"/>
            <a:ext cx="5302885" cy="1545590"/>
          </a:xfrm>
          <a:prstGeom prst="rect">
            <a:avLst/>
          </a:prstGeom>
          <a:noFill/>
        </p:spPr>
        <p:txBody>
          <a:bodyPr wrap="square" lIns="68589" tIns="34295" rIns="68589" bIns="34295" rtlCol="0">
            <a:spAutoFit/>
          </a:bodyPr>
          <a:lstStyle/>
          <a:p>
            <a:r>
              <a:rPr lang="zh-CN" altLang="en-US" sz="4800" dirty="0">
                <a:solidFill>
                  <a:schemeClr val="bg1"/>
                </a:solidFill>
                <a:latin typeface="优设标题黑" panose="00000500000000000000" pitchFamily="2" charset="-122"/>
                <a:ea typeface="优设标题黑" panose="00000500000000000000" pitchFamily="2" charset="-122"/>
                <a:cs typeface="+mn-ea"/>
                <a:sym typeface="+mn-lt"/>
              </a:rPr>
              <a:t>基于科大讯飞的茯苓在线教育平台</a:t>
            </a:r>
          </a:p>
        </p:txBody>
      </p:sp>
      <p:sp>
        <p:nvSpPr>
          <p:cNvPr id="11" name="TextBox 13"/>
          <p:cNvSpPr txBox="1"/>
          <p:nvPr/>
        </p:nvSpPr>
        <p:spPr>
          <a:xfrm>
            <a:off x="503555" y="3349983"/>
            <a:ext cx="1703011" cy="341246"/>
          </a:xfrm>
          <a:prstGeom prst="roundRect">
            <a:avLst>
              <a:gd name="adj" fmla="val 50000"/>
            </a:avLst>
          </a:prstGeom>
          <a:solidFill>
            <a:srgbClr val="EF9725"/>
          </a:solidFill>
        </p:spPr>
        <p:txBody>
          <a:bodyPr wrap="square" lIns="72554" tIns="36277" rIns="72554" bIns="36277"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mn-ea"/>
                <a:sym typeface="+mn-lt"/>
              </a:rPr>
              <a:t>团队</a:t>
            </a:r>
            <a:r>
              <a:rPr lang="zh-CN" altLang="en-US" sz="1100">
                <a:solidFill>
                  <a:schemeClr val="bg1"/>
                </a:solidFill>
                <a:latin typeface="微软雅黑" panose="020B0503020204020204" pitchFamily="34" charset="-122"/>
                <a:ea typeface="微软雅黑" panose="020B0503020204020204" pitchFamily="34" charset="-122"/>
                <a:cs typeface="+mn-ea"/>
                <a:sym typeface="+mn-lt"/>
              </a:rPr>
              <a:t>名称：</a:t>
            </a:r>
            <a:r>
              <a:rPr lang="en-US" altLang="zh-CN" sz="1100">
                <a:solidFill>
                  <a:schemeClr val="bg1"/>
                </a:solidFill>
                <a:latin typeface="微软雅黑" panose="020B0503020204020204" pitchFamily="34" charset="-122"/>
                <a:ea typeface="微软雅黑" panose="020B0503020204020204" pitchFamily="34" charset="-122"/>
                <a:cs typeface="+mn-ea"/>
                <a:sym typeface="+mn-lt"/>
              </a:rPr>
              <a:t>xxx</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 name="TextBox 13"/>
          <p:cNvSpPr txBox="1"/>
          <p:nvPr/>
        </p:nvSpPr>
        <p:spPr>
          <a:xfrm>
            <a:off x="503555" y="3935699"/>
            <a:ext cx="2701925" cy="341057"/>
          </a:xfrm>
          <a:prstGeom prst="roundRect">
            <a:avLst>
              <a:gd name="adj" fmla="val 50000"/>
            </a:avLst>
          </a:prstGeom>
          <a:solidFill>
            <a:srgbClr val="EF9725"/>
          </a:solidFill>
        </p:spPr>
        <p:txBody>
          <a:bodyPr wrap="square" lIns="72554" tIns="36277" rIns="72554" bIns="36277" rtlCol="0" anchor="ctr">
            <a:spAutoFit/>
          </a:bodyPr>
          <a:lstStyle/>
          <a:p>
            <a:r>
              <a:rPr lang="zh-CN" sz="1100" dirty="0">
                <a:solidFill>
                  <a:schemeClr val="bg1"/>
                </a:solidFill>
                <a:latin typeface="微软雅黑" panose="020B0503020204020204" pitchFamily="34" charset="-122"/>
                <a:ea typeface="微软雅黑" panose="020B0503020204020204" pitchFamily="34" charset="-122"/>
                <a:cs typeface="+mn-ea"/>
                <a:sym typeface="+mn-lt"/>
              </a:rPr>
              <a:t>团队</a:t>
            </a:r>
            <a:r>
              <a:rPr lang="zh-CN" sz="1100">
                <a:solidFill>
                  <a:schemeClr val="bg1"/>
                </a:solidFill>
                <a:latin typeface="微软雅黑" panose="020B0503020204020204" pitchFamily="34" charset="-122"/>
                <a:ea typeface="微软雅黑" panose="020B0503020204020204" pitchFamily="34" charset="-122"/>
                <a:cs typeface="+mn-ea"/>
                <a:sym typeface="+mn-lt"/>
              </a:rPr>
              <a:t>成员：</a:t>
            </a:r>
            <a:r>
              <a:rPr lang="en-US" altLang="zh-CN" sz="1100">
                <a:solidFill>
                  <a:schemeClr val="bg1"/>
                </a:solidFill>
                <a:latin typeface="微软雅黑" panose="020B0503020204020204" pitchFamily="34" charset="-122"/>
                <a:ea typeface="微软雅黑" panose="020B0503020204020204" pitchFamily="34" charset="-122"/>
                <a:cs typeface="+mn-ea"/>
                <a:sym typeface="+mn-lt"/>
              </a:rPr>
              <a:t>xxxxxxxxx</a:t>
            </a:r>
            <a:endParaRPr lang="zh-CN" sz="11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TextBox 13"/>
          <p:cNvSpPr txBox="1"/>
          <p:nvPr/>
        </p:nvSpPr>
        <p:spPr>
          <a:xfrm>
            <a:off x="503555" y="2774647"/>
            <a:ext cx="1703011" cy="341246"/>
          </a:xfrm>
          <a:prstGeom prst="roundRect">
            <a:avLst>
              <a:gd name="adj" fmla="val 50000"/>
            </a:avLst>
          </a:prstGeom>
          <a:solidFill>
            <a:srgbClr val="EF9725"/>
          </a:solidFill>
        </p:spPr>
        <p:txBody>
          <a:bodyPr wrap="square" lIns="72554" tIns="36277" rIns="72554" bIns="36277"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mn-ea"/>
                <a:sym typeface="+mn-lt"/>
              </a:rPr>
              <a:t>指导</a:t>
            </a:r>
            <a:r>
              <a:rPr lang="zh-CN" altLang="en-US" sz="1100">
                <a:solidFill>
                  <a:schemeClr val="bg1"/>
                </a:solidFill>
                <a:latin typeface="微软雅黑" panose="020B0503020204020204" pitchFamily="34" charset="-122"/>
                <a:ea typeface="微软雅黑" panose="020B0503020204020204" pitchFamily="34" charset="-122"/>
                <a:cs typeface="+mn-ea"/>
                <a:sym typeface="+mn-lt"/>
              </a:rPr>
              <a:t>老师：</a:t>
            </a:r>
            <a:r>
              <a:rPr lang="en-US" altLang="zh-CN" sz="1100">
                <a:solidFill>
                  <a:schemeClr val="bg1"/>
                </a:solidFill>
                <a:latin typeface="微软雅黑" panose="020B0503020204020204" pitchFamily="34" charset="-122"/>
                <a:ea typeface="微软雅黑" panose="020B0503020204020204" pitchFamily="34" charset="-122"/>
                <a:cs typeface="+mn-ea"/>
                <a:sym typeface="+mn-lt"/>
              </a:rPr>
              <a:t>xx</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7" name="图片 6" descr="图片1"/>
          <p:cNvPicPr>
            <a:picLocks noChangeAspect="1"/>
          </p:cNvPicPr>
          <p:nvPr/>
        </p:nvPicPr>
        <p:blipFill>
          <a:blip r:embed="rId5"/>
          <a:srcRect l="2481" t="2802" r="2728" b="3110"/>
          <a:stretch>
            <a:fillRect/>
          </a:stretch>
        </p:blipFill>
        <p:spPr>
          <a:xfrm>
            <a:off x="212709" y="101580"/>
            <a:ext cx="854157" cy="8483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4" grpId="0" bldLvl="0" animBg="1"/>
      <p:bldP spid="6"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用户登录注册</a:t>
              </a:r>
            </a:p>
          </p:txBody>
        </p:sp>
        <p:sp>
          <p:nvSpPr>
            <p:cNvPr id="16" name="矩形 15"/>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1547495" y="993775"/>
            <a:ext cx="4855210" cy="506730"/>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gn="l">
              <a:lnSpc>
                <a:spcPct val="150000"/>
              </a:lnSpc>
              <a:buClrTx/>
              <a:buSzTx/>
              <a:buNone/>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rPr>
              <a:t>本系统设计了学生、教师、管理员的多种角色，提供给不同角色不同的功能，使得系统更加完整统一</a:t>
            </a:r>
          </a:p>
        </p:txBody>
      </p:sp>
      <p:sp>
        <p:nvSpPr>
          <p:cNvPr id="26" name="任意多边形 42"/>
          <p:cNvSpPr/>
          <p:nvPr/>
        </p:nvSpPr>
        <p:spPr>
          <a:xfrm>
            <a:off x="7092159" y="1599954"/>
            <a:ext cx="1477633" cy="1714056"/>
          </a:xfrm>
          <a:custGeom>
            <a:avLst/>
            <a:gdLst>
              <a:gd name="connsiteX0" fmla="*/ 1128529 w 2257059"/>
              <a:gd name="connsiteY0" fmla="*/ 0 h 2618191"/>
              <a:gd name="connsiteX1" fmla="*/ 2257059 w 2257059"/>
              <a:gd name="connsiteY1" fmla="*/ 564265 h 2618191"/>
              <a:gd name="connsiteX2" fmla="*/ 2257059 w 2257059"/>
              <a:gd name="connsiteY2" fmla="*/ 2053926 h 2618191"/>
              <a:gd name="connsiteX3" fmla="*/ 1128529 w 2257059"/>
              <a:gd name="connsiteY3" fmla="*/ 2618191 h 2618191"/>
              <a:gd name="connsiteX4" fmla="*/ 0 w 2257059"/>
              <a:gd name="connsiteY4" fmla="*/ 2053926 h 2618191"/>
              <a:gd name="connsiteX5" fmla="*/ 0 w 2257059"/>
              <a:gd name="connsiteY5" fmla="*/ 564265 h 261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59" h="2618191">
                <a:moveTo>
                  <a:pt x="1128529" y="0"/>
                </a:moveTo>
                <a:lnTo>
                  <a:pt x="2257059" y="564265"/>
                </a:lnTo>
                <a:lnTo>
                  <a:pt x="2257059" y="2053926"/>
                </a:lnTo>
                <a:lnTo>
                  <a:pt x="1128529" y="2618191"/>
                </a:lnTo>
                <a:lnTo>
                  <a:pt x="0" y="2053926"/>
                </a:lnTo>
                <a:lnTo>
                  <a:pt x="0" y="564265"/>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dirty="0">
                <a:solidFill>
                  <a:schemeClr val="bg1"/>
                </a:solidFill>
                <a:latin typeface="微软雅黑" panose="020B0503020204020204" pitchFamily="34" charset="-122"/>
                <a:ea typeface="微软雅黑" panose="020B0503020204020204" pitchFamily="34" charset="-122"/>
              </a:rPr>
              <a:t>多角色</a:t>
            </a:r>
          </a:p>
          <a:p>
            <a:pPr algn="ctr"/>
            <a:r>
              <a:rPr lang="zh-CN" sz="2400" dirty="0">
                <a:solidFill>
                  <a:schemeClr val="bg1"/>
                </a:solidFill>
                <a:latin typeface="微软雅黑" panose="020B0503020204020204" pitchFamily="34" charset="-122"/>
                <a:ea typeface="微软雅黑" panose="020B0503020204020204" pitchFamily="34" charset="-122"/>
              </a:rPr>
              <a:t>登录注册</a:t>
            </a:r>
          </a:p>
        </p:txBody>
      </p:sp>
      <p:grpSp>
        <p:nvGrpSpPr>
          <p:cNvPr id="33" name="组合 32"/>
          <p:cNvGrpSpPr/>
          <p:nvPr/>
        </p:nvGrpSpPr>
        <p:grpSpPr>
          <a:xfrm>
            <a:off x="819150" y="906145"/>
            <a:ext cx="587375" cy="630555"/>
            <a:chOff x="1375" y="1716"/>
            <a:chExt cx="1070" cy="1070"/>
          </a:xfrm>
        </p:grpSpPr>
        <p:sp>
          <p:nvSpPr>
            <p:cNvPr id="9" name="椭圆 8"/>
            <p:cNvSpPr/>
            <p:nvPr/>
          </p:nvSpPr>
          <p:spPr>
            <a:xfrm>
              <a:off x="1375" y="1716"/>
              <a:ext cx="1071" cy="1071"/>
            </a:xfrm>
            <a:prstGeom prst="ellipse">
              <a:avLst/>
            </a:prstGeom>
            <a:noFill/>
            <a:ln w="6350">
              <a:solidFill>
                <a:schemeClr val="accent1"/>
              </a:solidFill>
            </a:ln>
            <a:effectLst/>
            <a:extLst>
              <a:ext uri="{909E8E84-426E-40DD-AFC4-6F175D3DCCD1}">
                <a14:hiddenFill xmlns:a14="http://schemas.microsoft.com/office/drawing/2010/main">
                  <a:solidFill>
                    <a:srgbClr val="FBFB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32" name="图片 31" descr="用户"/>
            <p:cNvPicPr>
              <a:picLocks noChangeAspect="1"/>
            </p:cNvPicPr>
            <p:nvPr/>
          </p:nvPicPr>
          <p:blipFill>
            <a:blip r:embed="rId3"/>
            <a:stretch>
              <a:fillRect/>
            </a:stretch>
          </p:blipFill>
          <p:spPr>
            <a:xfrm>
              <a:off x="1587" y="1916"/>
              <a:ext cx="635" cy="635"/>
            </a:xfrm>
            <a:prstGeom prst="rect">
              <a:avLst/>
            </a:prstGeom>
          </p:spPr>
        </p:pic>
      </p:grpSp>
      <p:pic>
        <p:nvPicPr>
          <p:cNvPr id="5" name="图片 4">
            <a:extLst>
              <a:ext uri="{FF2B5EF4-FFF2-40B4-BE49-F238E27FC236}">
                <a16:creationId xmlns:a16="http://schemas.microsoft.com/office/drawing/2014/main" id="{2E3EBF83-6E79-62C3-5208-768016455E6C}"/>
              </a:ext>
            </a:extLst>
          </p:cNvPr>
          <p:cNvPicPr>
            <a:picLocks noChangeAspect="1"/>
          </p:cNvPicPr>
          <p:nvPr/>
        </p:nvPicPr>
        <p:blipFill>
          <a:blip r:embed="rId4"/>
          <a:stretch>
            <a:fillRect/>
          </a:stretch>
        </p:blipFill>
        <p:spPr>
          <a:xfrm>
            <a:off x="2450803" y="2190977"/>
            <a:ext cx="4263882" cy="2506351"/>
          </a:xfrm>
          <a:prstGeom prst="rect">
            <a:avLst/>
          </a:prstGeom>
        </p:spPr>
      </p:pic>
      <p:pic>
        <p:nvPicPr>
          <p:cNvPr id="7" name="图片 6">
            <a:extLst>
              <a:ext uri="{FF2B5EF4-FFF2-40B4-BE49-F238E27FC236}">
                <a16:creationId xmlns:a16="http://schemas.microsoft.com/office/drawing/2014/main" id="{19325266-3AED-DE86-7CA9-E966EB5A5989}"/>
              </a:ext>
            </a:extLst>
          </p:cNvPr>
          <p:cNvPicPr>
            <a:picLocks noChangeAspect="1"/>
          </p:cNvPicPr>
          <p:nvPr/>
        </p:nvPicPr>
        <p:blipFill>
          <a:blip r:embed="rId5"/>
          <a:stretch>
            <a:fillRect/>
          </a:stretch>
        </p:blipFill>
        <p:spPr>
          <a:xfrm>
            <a:off x="632272" y="1618366"/>
            <a:ext cx="4180767" cy="254774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downLeft)">
                                      <p:cBhvr>
                                        <p:cTn id="7" dur="500"/>
                                        <p:tgtEl>
                                          <p:spTgt spid="2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strips(downLeft)">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a:sym typeface="+mn-lt"/>
                </a:rPr>
                <a:t>教育机器人</a:t>
              </a:r>
              <a:endParaRPr lang="zh-CN" altLang="en-US" dirty="0">
                <a:sym typeface="+mn-lt"/>
              </a:endParaRPr>
            </a:p>
          </p:txBody>
        </p:sp>
        <p:sp>
          <p:nvSpPr>
            <p:cNvPr id="16" name="矩形 15"/>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11505" y="1384300"/>
            <a:ext cx="4827270" cy="2204085"/>
            <a:chOff x="1390" y="2066"/>
            <a:chExt cx="7652" cy="3471"/>
          </a:xfrm>
        </p:grpSpPr>
        <p:sp>
          <p:nvSpPr>
            <p:cNvPr id="4" name="文本框 3"/>
            <p:cNvSpPr txBox="1"/>
            <p:nvPr>
              <p:custDataLst>
                <p:tags r:id="rId1"/>
              </p:custDataLst>
            </p:nvPr>
          </p:nvSpPr>
          <p:spPr>
            <a:xfrm>
              <a:off x="2681" y="2250"/>
              <a:ext cx="1460" cy="434"/>
            </a:xfrm>
            <a:prstGeom prst="rect">
              <a:avLst/>
            </a:prstGeom>
            <a:noFill/>
          </p:spPr>
          <p:txBody>
            <a:bodyPr wrap="square" rtlCol="0">
              <a:spAutoFit/>
            </a:bodyPr>
            <a:lstStyle/>
            <a:p>
              <a:pPr algn="dist"/>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rPr>
                <a:t>功能介绍</a:t>
              </a:r>
            </a:p>
          </p:txBody>
        </p:sp>
        <p:sp>
          <p:nvSpPr>
            <p:cNvPr id="5" name="文本框 4"/>
            <p:cNvSpPr txBox="1"/>
            <p:nvPr>
              <p:custDataLst>
                <p:tags r:id="rId2"/>
              </p:custDataLst>
            </p:nvPr>
          </p:nvSpPr>
          <p:spPr>
            <a:xfrm>
              <a:off x="2635" y="2617"/>
              <a:ext cx="4929" cy="685"/>
            </a:xfrm>
            <a:prstGeom prst="rect">
              <a:avLst/>
            </a:prstGeom>
            <a:noFill/>
          </p:spPr>
          <p:txBody>
            <a:bodyPr wrap="square"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使用星火大模型进行赋能</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，让</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spark</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大模型解答学生问题，同时为学生提供自定义对话角色和场景的功能</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文本框 5"/>
            <p:cNvSpPr txBox="1"/>
            <p:nvPr>
              <p:custDataLst>
                <p:tags r:id="rId3"/>
              </p:custDataLst>
            </p:nvPr>
          </p:nvSpPr>
          <p:spPr>
            <a:xfrm>
              <a:off x="2681" y="3778"/>
              <a:ext cx="1460" cy="434"/>
            </a:xfrm>
            <a:prstGeom prst="rect">
              <a:avLst/>
            </a:prstGeom>
            <a:noFill/>
          </p:spPr>
          <p:txBody>
            <a:bodyPr wrap="square" rtlCol="0">
              <a:spAutoFit/>
            </a:bodyPr>
            <a:lstStyle/>
            <a:p>
              <a:pPr algn="dist"/>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rPr>
                <a:t>功能特点</a:t>
              </a:r>
            </a:p>
          </p:txBody>
        </p:sp>
        <p:sp>
          <p:nvSpPr>
            <p:cNvPr id="7" name="文本框 6"/>
            <p:cNvSpPr txBox="1"/>
            <p:nvPr>
              <p:custDataLst>
                <p:tags r:id="rId4"/>
              </p:custDataLst>
            </p:nvPr>
          </p:nvSpPr>
          <p:spPr>
            <a:xfrm>
              <a:off x="2635" y="4146"/>
              <a:ext cx="6278" cy="1274"/>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考虑到每个学生的具体需求和学习风格，为每位学生打造专属的学习路径</a:t>
              </a:r>
            </a:p>
            <a:p>
              <a:pPr marL="171450" indent="-171450">
                <a:lnSpc>
                  <a:spcPct val="130000"/>
                </a:lnSpc>
                <a:buFont typeface="Arial" panose="020B0604020202020204" pitchFamily="34" charset="0"/>
                <a:buChar cha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即时响应能力保证了能够得到快速准确的反馈，提升了学习过程的连续性和效率</a:t>
              </a:r>
            </a:p>
          </p:txBody>
        </p:sp>
        <p:sp>
          <p:nvSpPr>
            <p:cNvPr id="12" name="圆角矩形 11"/>
            <p:cNvSpPr/>
            <p:nvPr>
              <p:custDataLst>
                <p:tags r:id="rId5"/>
              </p:custDataLst>
            </p:nvPr>
          </p:nvSpPr>
          <p:spPr>
            <a:xfrm>
              <a:off x="1696" y="3869"/>
              <a:ext cx="889" cy="88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微软雅黑" panose="020B0503020204020204" pitchFamily="34" charset="-122"/>
                <a:ea typeface="微软雅黑" panose="020B0503020204020204" pitchFamily="34" charset="-122"/>
              </a:endParaRPr>
            </a:p>
          </p:txBody>
        </p:sp>
        <p:sp>
          <p:nvSpPr>
            <p:cNvPr id="13" name="Freeform 15"/>
            <p:cNvSpPr>
              <a:spLocks noEditPoints="1"/>
            </p:cNvSpPr>
            <p:nvPr>
              <p:custDataLst>
                <p:tags r:id="rId6"/>
              </p:custDataLst>
            </p:nvPr>
          </p:nvSpPr>
          <p:spPr bwMode="auto">
            <a:xfrm>
              <a:off x="1861" y="4051"/>
              <a:ext cx="555" cy="55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bg1"/>
            </a:solidFill>
            <a:ln>
              <a:noFill/>
            </a:ln>
          </p:spPr>
          <p:txBody>
            <a:bodyPr vert="horz" wrap="square" lIns="68580" tIns="34290" rIns="68580" bIns="34290" numCol="1" anchor="t" anchorCtr="0" compatLnSpc="1"/>
            <a:lstStyle/>
            <a:p>
              <a:pPr defTabSz="685800">
                <a:defRPr/>
              </a:pPr>
              <a:endParaRPr lang="en-US" sz="1350">
                <a:solidFill>
                  <a:srgbClr val="595959"/>
                </a:solidFill>
                <a:latin typeface="Arial" panose="020B0604020202020204"/>
                <a:ea typeface="微软雅黑" panose="020B0503020204020204" pitchFamily="34" charset="-122"/>
              </a:endParaRPr>
            </a:p>
          </p:txBody>
        </p:sp>
        <p:sp>
          <p:nvSpPr>
            <p:cNvPr id="14" name="圆角矩形 13"/>
            <p:cNvSpPr/>
            <p:nvPr>
              <p:custDataLst>
                <p:tags r:id="rId7"/>
              </p:custDataLst>
            </p:nvPr>
          </p:nvSpPr>
          <p:spPr>
            <a:xfrm>
              <a:off x="1696" y="2390"/>
              <a:ext cx="889" cy="8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微软雅黑" panose="020B0503020204020204" pitchFamily="34" charset="-122"/>
                <a:ea typeface="微软雅黑" panose="020B0503020204020204" pitchFamily="34" charset="-122"/>
              </a:endParaRPr>
            </a:p>
          </p:txBody>
        </p:sp>
        <p:sp>
          <p:nvSpPr>
            <p:cNvPr id="15" name="Freeform 15"/>
            <p:cNvSpPr>
              <a:spLocks noEditPoints="1"/>
            </p:cNvSpPr>
            <p:nvPr>
              <p:custDataLst>
                <p:tags r:id="rId8"/>
              </p:custDataLst>
            </p:nvPr>
          </p:nvSpPr>
          <p:spPr bwMode="auto">
            <a:xfrm>
              <a:off x="1881" y="2590"/>
              <a:ext cx="485" cy="493"/>
            </a:xfrm>
            <a:custGeom>
              <a:avLst/>
              <a:gdLst>
                <a:gd name="T0" fmla="*/ 164 w 224"/>
                <a:gd name="T1" fmla="*/ 216 h 227"/>
                <a:gd name="T2" fmla="*/ 103 w 224"/>
                <a:gd name="T3" fmla="*/ 227 h 227"/>
                <a:gd name="T4" fmla="*/ 0 w 224"/>
                <a:gd name="T5" fmla="*/ 124 h 227"/>
                <a:gd name="T6" fmla="*/ 124 w 224"/>
                <a:gd name="T7" fmla="*/ 0 h 227"/>
                <a:gd name="T8" fmla="*/ 224 w 224"/>
                <a:gd name="T9" fmla="*/ 94 h 227"/>
                <a:gd name="T10" fmla="*/ 160 w 224"/>
                <a:gd name="T11" fmla="*/ 172 h 227"/>
                <a:gd name="T12" fmla="*/ 130 w 224"/>
                <a:gd name="T13" fmla="*/ 148 h 227"/>
                <a:gd name="T14" fmla="*/ 130 w 224"/>
                <a:gd name="T15" fmla="*/ 148 h 227"/>
                <a:gd name="T16" fmla="*/ 90 w 224"/>
                <a:gd name="T17" fmla="*/ 172 h 227"/>
                <a:gd name="T18" fmla="*/ 52 w 224"/>
                <a:gd name="T19" fmla="*/ 129 h 227"/>
                <a:gd name="T20" fmla="*/ 128 w 224"/>
                <a:gd name="T21" fmla="*/ 54 h 227"/>
                <a:gd name="T22" fmla="*/ 169 w 224"/>
                <a:gd name="T23" fmla="*/ 62 h 227"/>
                <a:gd name="T24" fmla="*/ 159 w 224"/>
                <a:gd name="T25" fmla="*/ 123 h 227"/>
                <a:gd name="T26" fmla="*/ 167 w 224"/>
                <a:gd name="T27" fmla="*/ 148 h 227"/>
                <a:gd name="T28" fmla="*/ 197 w 224"/>
                <a:gd name="T29" fmla="*/ 95 h 227"/>
                <a:gd name="T30" fmla="*/ 120 w 224"/>
                <a:gd name="T31" fmla="*/ 22 h 227"/>
                <a:gd name="T32" fmla="*/ 28 w 224"/>
                <a:gd name="T33" fmla="*/ 120 h 227"/>
                <a:gd name="T34" fmla="*/ 111 w 224"/>
                <a:gd name="T35" fmla="*/ 204 h 227"/>
                <a:gd name="T36" fmla="*/ 158 w 224"/>
                <a:gd name="T37" fmla="*/ 195 h 227"/>
                <a:gd name="T38" fmla="*/ 164 w 224"/>
                <a:gd name="T39" fmla="*/ 216 h 227"/>
                <a:gd name="T40" fmla="*/ 130 w 224"/>
                <a:gd name="T41" fmla="*/ 84 h 227"/>
                <a:gd name="T42" fmla="*/ 123 w 224"/>
                <a:gd name="T43" fmla="*/ 83 h 227"/>
                <a:gd name="T44" fmla="*/ 90 w 224"/>
                <a:gd name="T45" fmla="*/ 124 h 227"/>
                <a:gd name="T46" fmla="*/ 104 w 224"/>
                <a:gd name="T47" fmla="*/ 142 h 227"/>
                <a:gd name="T48" fmla="*/ 126 w 224"/>
                <a:gd name="T49" fmla="*/ 112 h 227"/>
                <a:gd name="T50" fmla="*/ 130 w 224"/>
                <a:gd name="T51" fmla="*/ 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26">
                  <a:moveTo>
                    <a:pt x="164" y="216"/>
                  </a:moveTo>
                  <a:cubicBezTo>
                    <a:pt x="143" y="224"/>
                    <a:pt x="127" y="227"/>
                    <a:pt x="103" y="227"/>
                  </a:cubicBezTo>
                  <a:cubicBezTo>
                    <a:pt x="49" y="227"/>
                    <a:pt x="0" y="188"/>
                    <a:pt x="0" y="124"/>
                  </a:cubicBezTo>
                  <a:cubicBezTo>
                    <a:pt x="0" y="58"/>
                    <a:pt x="50" y="0"/>
                    <a:pt x="124" y="0"/>
                  </a:cubicBezTo>
                  <a:cubicBezTo>
                    <a:pt x="181" y="0"/>
                    <a:pt x="224" y="39"/>
                    <a:pt x="224" y="94"/>
                  </a:cubicBezTo>
                  <a:cubicBezTo>
                    <a:pt x="224" y="141"/>
                    <a:pt x="197" y="172"/>
                    <a:pt x="160" y="172"/>
                  </a:cubicBezTo>
                  <a:cubicBezTo>
                    <a:pt x="144" y="172"/>
                    <a:pt x="133" y="164"/>
                    <a:pt x="130" y="148"/>
                  </a:cubicBezTo>
                  <a:cubicBezTo>
                    <a:pt x="130" y="148"/>
                    <a:pt x="130" y="148"/>
                    <a:pt x="130" y="148"/>
                  </a:cubicBezTo>
                  <a:cubicBezTo>
                    <a:pt x="120" y="164"/>
                    <a:pt x="106" y="172"/>
                    <a:pt x="90" y="172"/>
                  </a:cubicBezTo>
                  <a:cubicBezTo>
                    <a:pt x="68" y="172"/>
                    <a:pt x="52" y="156"/>
                    <a:pt x="52" y="129"/>
                  </a:cubicBezTo>
                  <a:cubicBezTo>
                    <a:pt x="52" y="89"/>
                    <a:pt x="81" y="54"/>
                    <a:pt x="128" y="54"/>
                  </a:cubicBezTo>
                  <a:cubicBezTo>
                    <a:pt x="143" y="54"/>
                    <a:pt x="161" y="58"/>
                    <a:pt x="169" y="62"/>
                  </a:cubicBezTo>
                  <a:cubicBezTo>
                    <a:pt x="159" y="123"/>
                    <a:pt x="159" y="123"/>
                    <a:pt x="159" y="123"/>
                  </a:cubicBezTo>
                  <a:cubicBezTo>
                    <a:pt x="157" y="139"/>
                    <a:pt x="159" y="147"/>
                    <a:pt x="167" y="148"/>
                  </a:cubicBezTo>
                  <a:cubicBezTo>
                    <a:pt x="180" y="148"/>
                    <a:pt x="197" y="132"/>
                    <a:pt x="197" y="95"/>
                  </a:cubicBezTo>
                  <a:cubicBezTo>
                    <a:pt x="197" y="54"/>
                    <a:pt x="170" y="22"/>
                    <a:pt x="120" y="22"/>
                  </a:cubicBezTo>
                  <a:cubicBezTo>
                    <a:pt x="71" y="22"/>
                    <a:pt x="28" y="59"/>
                    <a:pt x="28" y="120"/>
                  </a:cubicBezTo>
                  <a:cubicBezTo>
                    <a:pt x="28" y="175"/>
                    <a:pt x="63" y="204"/>
                    <a:pt x="111" y="204"/>
                  </a:cubicBezTo>
                  <a:cubicBezTo>
                    <a:pt x="127" y="204"/>
                    <a:pt x="145" y="201"/>
                    <a:pt x="158" y="195"/>
                  </a:cubicBezTo>
                  <a:lnTo>
                    <a:pt x="164" y="216"/>
                  </a:lnTo>
                  <a:close/>
                  <a:moveTo>
                    <a:pt x="130" y="84"/>
                  </a:moveTo>
                  <a:cubicBezTo>
                    <a:pt x="127" y="83"/>
                    <a:pt x="125" y="83"/>
                    <a:pt x="123" y="83"/>
                  </a:cubicBezTo>
                  <a:cubicBezTo>
                    <a:pt x="104" y="83"/>
                    <a:pt x="90" y="102"/>
                    <a:pt x="90" y="124"/>
                  </a:cubicBezTo>
                  <a:cubicBezTo>
                    <a:pt x="90" y="135"/>
                    <a:pt x="95" y="142"/>
                    <a:pt x="104" y="142"/>
                  </a:cubicBezTo>
                  <a:cubicBezTo>
                    <a:pt x="113" y="142"/>
                    <a:pt x="124" y="130"/>
                    <a:pt x="126" y="112"/>
                  </a:cubicBezTo>
                  <a:lnTo>
                    <a:pt x="130" y="84"/>
                  </a:lnTo>
                  <a:close/>
                </a:path>
              </a:pathLst>
            </a:custGeom>
            <a:solidFill>
              <a:schemeClr val="bg1"/>
            </a:solidFill>
            <a:ln>
              <a:noFill/>
            </a:ln>
          </p:spPr>
          <p:txBody>
            <a:bodyPr vert="horz" wrap="square" lIns="68580" tIns="34290" rIns="68580" bIns="34290" numCol="1" anchor="t" anchorCtr="0" compatLnSpc="1"/>
            <a:lstStyle/>
            <a:p>
              <a:pPr defTabSz="685800">
                <a:defRPr/>
              </a:pPr>
              <a:endParaRPr lang="zh-CN" altLang="en-US" sz="1350">
                <a:solidFill>
                  <a:srgbClr val="595959"/>
                </a:solidFill>
                <a:latin typeface="Arial" panose="020B0604020202020204"/>
                <a:ea typeface="微软雅黑" panose="020B0503020204020204" pitchFamily="34" charset="-122"/>
              </a:endParaRPr>
            </a:p>
          </p:txBody>
        </p:sp>
        <p:sp>
          <p:nvSpPr>
            <p:cNvPr id="18" name="圆角矩形 17"/>
            <p:cNvSpPr/>
            <p:nvPr/>
          </p:nvSpPr>
          <p:spPr>
            <a:xfrm>
              <a:off x="1390" y="2066"/>
              <a:ext cx="7652" cy="3471"/>
            </a:xfrm>
            <a:prstGeom prst="roundRect">
              <a:avLst>
                <a:gd name="adj" fmla="val 9234"/>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微软雅黑" panose="020B0503020204020204" pitchFamily="34" charset="-122"/>
                <a:ea typeface="微软雅黑" panose="020B0503020204020204" pitchFamily="34" charset="-122"/>
              </a:endParaRPr>
            </a:p>
          </p:txBody>
        </p:sp>
      </p:grpSp>
      <p:pic>
        <p:nvPicPr>
          <p:cNvPr id="21" name="图片 20" descr="FAQ 机器人"/>
          <p:cNvPicPr>
            <a:picLocks noChangeAspect="1"/>
          </p:cNvPicPr>
          <p:nvPr/>
        </p:nvPicPr>
        <p:blipFill>
          <a:blip r:embed="rId11"/>
          <a:stretch>
            <a:fillRect/>
          </a:stretch>
        </p:blipFill>
        <p:spPr>
          <a:xfrm>
            <a:off x="6048375" y="1167765"/>
            <a:ext cx="2402205" cy="264668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a:sym typeface="+mn-lt"/>
                </a:rPr>
                <a:t>教育机器人</a:t>
              </a:r>
              <a:endParaRPr lang="zh-CN" altLang="en-US" dirty="0">
                <a:sym typeface="+mn-lt"/>
              </a:endParaRPr>
            </a:p>
          </p:txBody>
        </p:sp>
        <p:sp>
          <p:nvSpPr>
            <p:cNvPr id="4" name="矩形 3"/>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8" name="图片 7">
            <a:extLst>
              <a:ext uri="{FF2B5EF4-FFF2-40B4-BE49-F238E27FC236}">
                <a16:creationId xmlns:a16="http://schemas.microsoft.com/office/drawing/2014/main" id="{8E8539B4-5B8A-D765-302C-1D53359536AC}"/>
              </a:ext>
            </a:extLst>
          </p:cNvPr>
          <p:cNvPicPr>
            <a:picLocks noChangeAspect="1"/>
          </p:cNvPicPr>
          <p:nvPr/>
        </p:nvPicPr>
        <p:blipFill>
          <a:blip r:embed="rId3"/>
          <a:stretch>
            <a:fillRect/>
          </a:stretch>
        </p:blipFill>
        <p:spPr>
          <a:xfrm>
            <a:off x="3147855" y="908683"/>
            <a:ext cx="5315330" cy="2840380"/>
          </a:xfrm>
          <a:prstGeom prst="rect">
            <a:avLst/>
          </a:prstGeom>
        </p:spPr>
      </p:pic>
      <p:pic>
        <p:nvPicPr>
          <p:cNvPr id="10" name="图片 9">
            <a:extLst>
              <a:ext uri="{FF2B5EF4-FFF2-40B4-BE49-F238E27FC236}">
                <a16:creationId xmlns:a16="http://schemas.microsoft.com/office/drawing/2014/main" id="{AF7286BE-4D25-99EA-F512-F42683137E61}"/>
              </a:ext>
            </a:extLst>
          </p:cNvPr>
          <p:cNvPicPr>
            <a:picLocks noChangeAspect="1"/>
          </p:cNvPicPr>
          <p:nvPr/>
        </p:nvPicPr>
        <p:blipFill>
          <a:blip r:embed="rId4"/>
          <a:stretch>
            <a:fillRect/>
          </a:stretch>
        </p:blipFill>
        <p:spPr>
          <a:xfrm>
            <a:off x="420226" y="1852456"/>
            <a:ext cx="5579397" cy="2984396"/>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873325" y="1426944"/>
            <a:ext cx="680357" cy="680357"/>
          </a:xfrm>
          <a:prstGeom prst="ellipse">
            <a:avLst/>
          </a:prstGeom>
          <a:noFill/>
          <a:ln w="6350">
            <a:solidFill>
              <a:schemeClr val="accent2"/>
            </a:solidFill>
          </a:ln>
          <a:effectLst/>
          <a:extLst>
            <a:ext uri="{909E8E84-426E-40DD-AFC4-6F175D3DCCD1}">
              <a14:hiddenFill xmlns:a14="http://schemas.microsoft.com/office/drawing/2010/main">
                <a:solidFill>
                  <a:srgbClr val="FBFB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5" name="椭圆 4"/>
          <p:cNvSpPr/>
          <p:nvPr>
            <p:custDataLst>
              <p:tags r:id="rId2"/>
            </p:custDataLst>
          </p:nvPr>
        </p:nvSpPr>
        <p:spPr>
          <a:xfrm>
            <a:off x="873325" y="2547534"/>
            <a:ext cx="680357" cy="680357"/>
          </a:xfrm>
          <a:prstGeom prst="ellipse">
            <a:avLst/>
          </a:prstGeom>
          <a:noFill/>
          <a:ln w="6350">
            <a:solidFill>
              <a:schemeClr val="accent1"/>
            </a:solidFill>
          </a:ln>
          <a:effectLst/>
          <a:extLst>
            <a:ext uri="{909E8E84-426E-40DD-AFC4-6F175D3DCCD1}">
              <a14:hiddenFill xmlns:a14="http://schemas.microsoft.com/office/drawing/2010/main">
                <a:solidFill>
                  <a:srgbClr val="FBFB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1743161" y="1431679"/>
            <a:ext cx="954107" cy="323165"/>
          </a:xfrm>
          <a:prstGeom prst="rect">
            <a:avLst/>
          </a:prstGeom>
          <a:noFill/>
        </p:spPr>
        <p:txBody>
          <a:bodyPr wrap="none" rtlCol="0">
            <a:spAutoFit/>
          </a:bodyPr>
          <a:lstStyle/>
          <a:p>
            <a:r>
              <a:rPr lang="zh-CN" altLang="en-US" sz="1500" b="1">
                <a:solidFill>
                  <a:schemeClr val="tx1">
                    <a:lumMod val="75000"/>
                    <a:lumOff val="25000"/>
                  </a:schemeClr>
                </a:solidFill>
                <a:latin typeface="微软雅黑" panose="020B0503020204020204" pitchFamily="34" charset="-122"/>
                <a:ea typeface="微软雅黑" panose="020B0503020204020204" pitchFamily="34" charset="-122"/>
              </a:rPr>
              <a:t>心理</a:t>
            </a: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测评</a:t>
            </a:r>
          </a:p>
        </p:txBody>
      </p:sp>
      <p:sp>
        <p:nvSpPr>
          <p:cNvPr id="8" name="文本框 7"/>
          <p:cNvSpPr txBox="1"/>
          <p:nvPr>
            <p:custDataLst>
              <p:tags r:id="rId4"/>
            </p:custDataLst>
          </p:nvPr>
        </p:nvSpPr>
        <p:spPr>
          <a:xfrm>
            <a:off x="1743161" y="1719333"/>
            <a:ext cx="3652157" cy="299085"/>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gn="l">
              <a:lnSpc>
                <a:spcPct val="150000"/>
              </a:lnSpc>
              <a:buClrTx/>
              <a:buSzTx/>
              <a:buNone/>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rPr>
              <a:t>提供多元化的心理测试定期为学生进行心理测评</a:t>
            </a:r>
          </a:p>
        </p:txBody>
      </p:sp>
      <p:sp>
        <p:nvSpPr>
          <p:cNvPr id="9" name="文本框 8"/>
          <p:cNvSpPr txBox="1"/>
          <p:nvPr>
            <p:custDataLst>
              <p:tags r:id="rId5"/>
            </p:custDataLst>
          </p:nvPr>
        </p:nvSpPr>
        <p:spPr>
          <a:xfrm>
            <a:off x="1743161" y="2535942"/>
            <a:ext cx="954107" cy="323165"/>
          </a:xfrm>
          <a:prstGeom prst="rect">
            <a:avLst/>
          </a:prstGeom>
          <a:noFill/>
        </p:spPr>
        <p:txBody>
          <a:bodyPr wrap="none" rtlCol="0">
            <a:spAutoFit/>
          </a:bodyPr>
          <a:lstStyle/>
          <a:p>
            <a:r>
              <a:rPr lang="zh-CN" altLang="en-US" sz="1500" b="1">
                <a:solidFill>
                  <a:schemeClr val="tx1">
                    <a:lumMod val="75000"/>
                    <a:lumOff val="25000"/>
                  </a:schemeClr>
                </a:solidFill>
                <a:latin typeface="微软雅黑" panose="020B0503020204020204" pitchFamily="34" charset="-122"/>
                <a:ea typeface="微软雅黑" panose="020B0503020204020204" pitchFamily="34" charset="-122"/>
              </a:rPr>
              <a:t>心理辅导</a:t>
            </a:r>
            <a:endPar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6"/>
            </p:custDataLst>
          </p:nvPr>
        </p:nvSpPr>
        <p:spPr>
          <a:xfrm>
            <a:off x="1743161" y="2859157"/>
            <a:ext cx="3652157" cy="1418590"/>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gn="l">
              <a:lnSpc>
                <a:spcPct val="160000"/>
              </a:lnSpc>
              <a:buClrTx/>
              <a:buSzTx/>
              <a:buNone/>
            </a:pPr>
            <a:r>
              <a:rPr lang="zh-CN" altLang="en-US" sz="9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rPr>
              <a:t>功能介绍</a:t>
            </a:r>
          </a:p>
          <a:p>
            <a:pPr algn="l">
              <a:lnSpc>
                <a:spcPct val="160000"/>
              </a:lnSpc>
              <a:buClrTx/>
              <a:buSzTx/>
              <a:buNone/>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rPr>
              <a:t>借助星火大模型的角色扮演能力以互动对话的形式与学生一对一的心理辅导</a:t>
            </a:r>
          </a:p>
          <a:p>
            <a:pPr indent="0" algn="l">
              <a:lnSpc>
                <a:spcPct val="160000"/>
              </a:lnSpc>
              <a:buClrTx/>
              <a:buSzTx/>
              <a:buFont typeface="Arial" panose="020B0604020202020204" pitchFamily="34" charset="0"/>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rPr>
              <a:t>功能特点</a:t>
            </a:r>
          </a:p>
          <a:p>
            <a:pPr marL="171450" indent="-171450" algn="l">
              <a:lnSpc>
                <a:spcPct val="160000"/>
              </a:lnSpc>
              <a:buClrTx/>
              <a:buSzTx/>
              <a:buFont typeface="Arial" panose="020B0604020202020204" pitchFamily="34" charset="0"/>
              <a:buChar char="•"/>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rPr>
              <a:t>能够快速识别学生的情绪波动和压力点</a:t>
            </a:r>
          </a:p>
          <a:p>
            <a:pPr marL="171450" indent="-171450" algn="l">
              <a:lnSpc>
                <a:spcPct val="160000"/>
              </a:lnSpc>
              <a:buClrTx/>
              <a:buSzTx/>
              <a:buFont typeface="Arial" panose="020B0604020202020204" pitchFamily="34" charset="0"/>
              <a:buChar char="•"/>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rPr>
              <a:t>提供个性化的情绪管理策略和压力缓解方法。</a:t>
            </a:r>
          </a:p>
        </p:txBody>
      </p:sp>
      <p:sp>
        <p:nvSpPr>
          <p:cNvPr id="15" name="Freeform 522"/>
          <p:cNvSpPr>
            <a:spLocks noEditPoints="1"/>
          </p:cNvSpPr>
          <p:nvPr>
            <p:custDataLst>
              <p:tags r:id="rId7"/>
            </p:custDataLst>
          </p:nvPr>
        </p:nvSpPr>
        <p:spPr bwMode="auto">
          <a:xfrm>
            <a:off x="1028475" y="2709942"/>
            <a:ext cx="370055" cy="370055"/>
          </a:xfrm>
          <a:custGeom>
            <a:avLst/>
            <a:gdLst>
              <a:gd name="T0" fmla="*/ 39 w 176"/>
              <a:gd name="T1" fmla="*/ 119 h 176"/>
              <a:gd name="T2" fmla="*/ 43 w 176"/>
              <a:gd name="T3" fmla="*/ 115 h 176"/>
              <a:gd name="T4" fmla="*/ 44 w 176"/>
              <a:gd name="T5" fmla="*/ 112 h 176"/>
              <a:gd name="T6" fmla="*/ 40 w 176"/>
              <a:gd name="T7" fmla="*/ 108 h 176"/>
              <a:gd name="T8" fmla="*/ 37 w 176"/>
              <a:gd name="T9" fmla="*/ 109 h 176"/>
              <a:gd name="T10" fmla="*/ 33 w 176"/>
              <a:gd name="T11" fmla="*/ 113 h 176"/>
              <a:gd name="T12" fmla="*/ 32 w 176"/>
              <a:gd name="T13" fmla="*/ 116 h 176"/>
              <a:gd name="T14" fmla="*/ 36 w 176"/>
              <a:gd name="T15" fmla="*/ 120 h 176"/>
              <a:gd name="T16" fmla="*/ 39 w 176"/>
              <a:gd name="T17" fmla="*/ 119 h 176"/>
              <a:gd name="T18" fmla="*/ 64 w 176"/>
              <a:gd name="T19" fmla="*/ 116 h 176"/>
              <a:gd name="T20" fmla="*/ 60 w 176"/>
              <a:gd name="T21" fmla="*/ 112 h 176"/>
              <a:gd name="T22" fmla="*/ 57 w 176"/>
              <a:gd name="T23" fmla="*/ 113 h 176"/>
              <a:gd name="T24" fmla="*/ 17 w 176"/>
              <a:gd name="T25" fmla="*/ 153 h 176"/>
              <a:gd name="T26" fmla="*/ 16 w 176"/>
              <a:gd name="T27" fmla="*/ 156 h 176"/>
              <a:gd name="T28" fmla="*/ 20 w 176"/>
              <a:gd name="T29" fmla="*/ 160 h 176"/>
              <a:gd name="T30" fmla="*/ 23 w 176"/>
              <a:gd name="T31" fmla="*/ 159 h 176"/>
              <a:gd name="T32" fmla="*/ 63 w 176"/>
              <a:gd name="T33" fmla="*/ 119 h 176"/>
              <a:gd name="T34" fmla="*/ 64 w 176"/>
              <a:gd name="T35" fmla="*/ 116 h 176"/>
              <a:gd name="T36" fmla="*/ 64 w 176"/>
              <a:gd name="T37" fmla="*/ 132 h 176"/>
              <a:gd name="T38" fmla="*/ 61 w 176"/>
              <a:gd name="T39" fmla="*/ 133 h 176"/>
              <a:gd name="T40" fmla="*/ 49 w 176"/>
              <a:gd name="T41" fmla="*/ 145 h 176"/>
              <a:gd name="T42" fmla="*/ 48 w 176"/>
              <a:gd name="T43" fmla="*/ 148 h 176"/>
              <a:gd name="T44" fmla="*/ 52 w 176"/>
              <a:gd name="T45" fmla="*/ 152 h 176"/>
              <a:gd name="T46" fmla="*/ 55 w 176"/>
              <a:gd name="T47" fmla="*/ 151 h 176"/>
              <a:gd name="T48" fmla="*/ 67 w 176"/>
              <a:gd name="T49" fmla="*/ 139 h 176"/>
              <a:gd name="T50" fmla="*/ 68 w 176"/>
              <a:gd name="T51" fmla="*/ 136 h 176"/>
              <a:gd name="T52" fmla="*/ 64 w 176"/>
              <a:gd name="T53" fmla="*/ 132 h 176"/>
              <a:gd name="T54" fmla="*/ 176 w 176"/>
              <a:gd name="T55" fmla="*/ 4 h 176"/>
              <a:gd name="T56" fmla="*/ 172 w 176"/>
              <a:gd name="T57" fmla="*/ 0 h 176"/>
              <a:gd name="T58" fmla="*/ 170 w 176"/>
              <a:gd name="T59" fmla="*/ 0 h 176"/>
              <a:gd name="T60" fmla="*/ 170 w 176"/>
              <a:gd name="T61" fmla="*/ 0 h 176"/>
              <a:gd name="T62" fmla="*/ 2 w 176"/>
              <a:gd name="T63" fmla="*/ 72 h 176"/>
              <a:gd name="T64" fmla="*/ 2 w 176"/>
              <a:gd name="T65" fmla="*/ 72 h 176"/>
              <a:gd name="T66" fmla="*/ 2 w 176"/>
              <a:gd name="T67" fmla="*/ 72 h 176"/>
              <a:gd name="T68" fmla="*/ 2 w 176"/>
              <a:gd name="T69" fmla="*/ 72 h 176"/>
              <a:gd name="T70" fmla="*/ 0 w 176"/>
              <a:gd name="T71" fmla="*/ 76 h 176"/>
              <a:gd name="T72" fmla="*/ 3 w 176"/>
              <a:gd name="T73" fmla="*/ 80 h 176"/>
              <a:gd name="T74" fmla="*/ 3 w 176"/>
              <a:gd name="T75" fmla="*/ 80 h 176"/>
              <a:gd name="T76" fmla="*/ 69 w 176"/>
              <a:gd name="T77" fmla="*/ 107 h 176"/>
              <a:gd name="T78" fmla="*/ 96 w 176"/>
              <a:gd name="T79" fmla="*/ 173 h 176"/>
              <a:gd name="T80" fmla="*/ 96 w 176"/>
              <a:gd name="T81" fmla="*/ 173 h 176"/>
              <a:gd name="T82" fmla="*/ 100 w 176"/>
              <a:gd name="T83" fmla="*/ 176 h 176"/>
              <a:gd name="T84" fmla="*/ 104 w 176"/>
              <a:gd name="T85" fmla="*/ 174 h 176"/>
              <a:gd name="T86" fmla="*/ 104 w 176"/>
              <a:gd name="T87" fmla="*/ 174 h 176"/>
              <a:gd name="T88" fmla="*/ 104 w 176"/>
              <a:gd name="T89" fmla="*/ 174 h 176"/>
              <a:gd name="T90" fmla="*/ 104 w 176"/>
              <a:gd name="T91" fmla="*/ 174 h 176"/>
              <a:gd name="T92" fmla="*/ 176 w 176"/>
              <a:gd name="T93" fmla="*/ 6 h 176"/>
              <a:gd name="T94" fmla="*/ 176 w 176"/>
              <a:gd name="T95" fmla="*/ 6 h 176"/>
              <a:gd name="T96" fmla="*/ 176 w 176"/>
              <a:gd name="T97" fmla="*/ 4 h 176"/>
              <a:gd name="T98" fmla="*/ 14 w 176"/>
              <a:gd name="T99" fmla="*/ 76 h 176"/>
              <a:gd name="T100" fmla="*/ 154 w 176"/>
              <a:gd name="T101" fmla="*/ 16 h 176"/>
              <a:gd name="T102" fmla="*/ 71 w 176"/>
              <a:gd name="T103" fmla="*/ 99 h 176"/>
              <a:gd name="T104" fmla="*/ 14 w 176"/>
              <a:gd name="T105" fmla="*/ 76 h 176"/>
              <a:gd name="T106" fmla="*/ 100 w 176"/>
              <a:gd name="T107" fmla="*/ 162 h 176"/>
              <a:gd name="T108" fmla="*/ 77 w 176"/>
              <a:gd name="T109" fmla="*/ 105 h 176"/>
              <a:gd name="T110" fmla="*/ 160 w 176"/>
              <a:gd name="T111" fmla="*/ 22 h 176"/>
              <a:gd name="T112" fmla="*/ 100 w 176"/>
              <a:gd name="T113"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close/>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close/>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close/>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close/>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chemeClr val="accent1"/>
          </a:solidFill>
          <a:ln>
            <a:noFill/>
          </a:ln>
        </p:spPr>
        <p:txBody>
          <a:bodyPr vert="horz" wrap="square" lIns="68580" tIns="34290" rIns="68580" bIns="34290" numCol="1" anchor="t" anchorCtr="0" compatLnSpc="1"/>
          <a:lstStyle/>
          <a:p>
            <a:pPr defTabSz="685800">
              <a:defRPr/>
            </a:pPr>
            <a:endParaRPr lang="zh-CN" altLang="en-US" sz="1350" u="sng" dirty="0">
              <a:solidFill>
                <a:prstClr val="black"/>
              </a:solidFill>
              <a:latin typeface="微软雅黑" panose="020B0503020204020204" pitchFamily="34" charset="-122"/>
              <a:ea typeface="微软雅黑" panose="020B0503020204020204" pitchFamily="34" charset="-122"/>
            </a:endParaRPr>
          </a:p>
        </p:txBody>
      </p:sp>
      <p:sp>
        <p:nvSpPr>
          <p:cNvPr id="16" name="Freeform 526"/>
          <p:cNvSpPr>
            <a:spLocks noEditPoints="1"/>
          </p:cNvSpPr>
          <p:nvPr>
            <p:custDataLst>
              <p:tags r:id="rId8"/>
            </p:custDataLst>
          </p:nvPr>
        </p:nvSpPr>
        <p:spPr bwMode="auto">
          <a:xfrm>
            <a:off x="1023604" y="1595967"/>
            <a:ext cx="379796" cy="370055"/>
          </a:xfrm>
          <a:custGeom>
            <a:avLst/>
            <a:gdLst>
              <a:gd name="T0" fmla="*/ 162 w 176"/>
              <a:gd name="T1" fmla="*/ 68 h 176"/>
              <a:gd name="T2" fmla="*/ 159 w 176"/>
              <a:gd name="T3" fmla="*/ 42 h 176"/>
              <a:gd name="T4" fmla="*/ 142 w 176"/>
              <a:gd name="T5" fmla="*/ 17 h 176"/>
              <a:gd name="T6" fmla="*/ 134 w 176"/>
              <a:gd name="T7" fmla="*/ 17 h 176"/>
              <a:gd name="T8" fmla="*/ 108 w 176"/>
              <a:gd name="T9" fmla="*/ 14 h 176"/>
              <a:gd name="T10" fmla="*/ 100 w 176"/>
              <a:gd name="T11" fmla="*/ 0 h 176"/>
              <a:gd name="T12" fmla="*/ 70 w 176"/>
              <a:gd name="T13" fmla="*/ 6 h 176"/>
              <a:gd name="T14" fmla="*/ 50 w 176"/>
              <a:gd name="T15" fmla="*/ 22 h 176"/>
              <a:gd name="T16" fmla="*/ 38 w 176"/>
              <a:gd name="T17" fmla="*/ 16 h 176"/>
              <a:gd name="T18" fmla="*/ 17 w 176"/>
              <a:gd name="T19" fmla="*/ 34 h 176"/>
              <a:gd name="T20" fmla="*/ 22 w 176"/>
              <a:gd name="T21" fmla="*/ 50 h 176"/>
              <a:gd name="T22" fmla="*/ 6 w 176"/>
              <a:gd name="T23" fmla="*/ 70 h 176"/>
              <a:gd name="T24" fmla="*/ 0 w 176"/>
              <a:gd name="T25" fmla="*/ 100 h 176"/>
              <a:gd name="T26" fmla="*/ 14 w 176"/>
              <a:gd name="T27" fmla="*/ 108 h 176"/>
              <a:gd name="T28" fmla="*/ 17 w 176"/>
              <a:gd name="T29" fmla="*/ 134 h 176"/>
              <a:gd name="T30" fmla="*/ 34 w 176"/>
              <a:gd name="T31" fmla="*/ 159 h 176"/>
              <a:gd name="T32" fmla="*/ 42 w 176"/>
              <a:gd name="T33" fmla="*/ 159 h 176"/>
              <a:gd name="T34" fmla="*/ 68 w 176"/>
              <a:gd name="T35" fmla="*/ 162 h 176"/>
              <a:gd name="T36" fmla="*/ 76 w 176"/>
              <a:gd name="T37" fmla="*/ 176 h 176"/>
              <a:gd name="T38" fmla="*/ 106 w 176"/>
              <a:gd name="T39" fmla="*/ 170 h 176"/>
              <a:gd name="T40" fmla="*/ 126 w 176"/>
              <a:gd name="T41" fmla="*/ 154 h 176"/>
              <a:gd name="T42" fmla="*/ 138 w 176"/>
              <a:gd name="T43" fmla="*/ 160 h 176"/>
              <a:gd name="T44" fmla="*/ 159 w 176"/>
              <a:gd name="T45" fmla="*/ 142 h 176"/>
              <a:gd name="T46" fmla="*/ 154 w 176"/>
              <a:gd name="T47" fmla="*/ 126 h 176"/>
              <a:gd name="T48" fmla="*/ 170 w 176"/>
              <a:gd name="T49" fmla="*/ 106 h 176"/>
              <a:gd name="T50" fmla="*/ 176 w 176"/>
              <a:gd name="T51" fmla="*/ 76 h 176"/>
              <a:gd name="T52" fmla="*/ 168 w 176"/>
              <a:gd name="T53" fmla="*/ 98 h 176"/>
              <a:gd name="T54" fmla="*/ 160 w 176"/>
              <a:gd name="T55" fmla="*/ 100 h 176"/>
              <a:gd name="T56" fmla="*/ 147 w 176"/>
              <a:gd name="T57" fmla="*/ 122 h 176"/>
              <a:gd name="T58" fmla="*/ 152 w 176"/>
              <a:gd name="T59" fmla="*/ 138 h 176"/>
              <a:gd name="T60" fmla="*/ 138 w 176"/>
              <a:gd name="T61" fmla="*/ 152 h 176"/>
              <a:gd name="T62" fmla="*/ 126 w 176"/>
              <a:gd name="T63" fmla="*/ 146 h 176"/>
              <a:gd name="T64" fmla="*/ 106 w 176"/>
              <a:gd name="T65" fmla="*/ 154 h 176"/>
              <a:gd name="T66" fmla="*/ 98 w 176"/>
              <a:gd name="T67" fmla="*/ 168 h 176"/>
              <a:gd name="T68" fmla="*/ 78 w 176"/>
              <a:gd name="T69" fmla="*/ 168 h 176"/>
              <a:gd name="T70" fmla="*/ 70 w 176"/>
              <a:gd name="T71" fmla="*/ 154 h 176"/>
              <a:gd name="T72" fmla="*/ 50 w 176"/>
              <a:gd name="T73" fmla="*/ 146 h 176"/>
              <a:gd name="T74" fmla="*/ 39 w 176"/>
              <a:gd name="T75" fmla="*/ 152 h 176"/>
              <a:gd name="T76" fmla="*/ 24 w 176"/>
              <a:gd name="T77" fmla="*/ 138 h 176"/>
              <a:gd name="T78" fmla="*/ 29 w 176"/>
              <a:gd name="T79" fmla="*/ 122 h 176"/>
              <a:gd name="T80" fmla="*/ 16 w 176"/>
              <a:gd name="T81" fmla="*/ 100 h 176"/>
              <a:gd name="T82" fmla="*/ 8 w 176"/>
              <a:gd name="T83" fmla="*/ 98 h 176"/>
              <a:gd name="T84" fmla="*/ 16 w 176"/>
              <a:gd name="T85" fmla="*/ 76 h 176"/>
              <a:gd name="T86" fmla="*/ 29 w 176"/>
              <a:gd name="T87" fmla="*/ 54 h 176"/>
              <a:gd name="T88" fmla="*/ 24 w 176"/>
              <a:gd name="T89" fmla="*/ 38 h 176"/>
              <a:gd name="T90" fmla="*/ 38 w 176"/>
              <a:gd name="T91" fmla="*/ 24 h 176"/>
              <a:gd name="T92" fmla="*/ 50 w 176"/>
              <a:gd name="T93" fmla="*/ 30 h 176"/>
              <a:gd name="T94" fmla="*/ 70 w 176"/>
              <a:gd name="T95" fmla="*/ 22 h 176"/>
              <a:gd name="T96" fmla="*/ 78 w 176"/>
              <a:gd name="T97" fmla="*/ 8 h 176"/>
              <a:gd name="T98" fmla="*/ 98 w 176"/>
              <a:gd name="T99" fmla="*/ 8 h 176"/>
              <a:gd name="T100" fmla="*/ 106 w 176"/>
              <a:gd name="T101" fmla="*/ 22 h 176"/>
              <a:gd name="T102" fmla="*/ 126 w 176"/>
              <a:gd name="T103" fmla="*/ 30 h 176"/>
              <a:gd name="T104" fmla="*/ 138 w 176"/>
              <a:gd name="T105" fmla="*/ 24 h 176"/>
              <a:gd name="T106" fmla="*/ 152 w 176"/>
              <a:gd name="T107" fmla="*/ 39 h 176"/>
              <a:gd name="T108" fmla="*/ 147 w 176"/>
              <a:gd name="T109" fmla="*/ 54 h 176"/>
              <a:gd name="T110" fmla="*/ 160 w 176"/>
              <a:gd name="T111" fmla="*/ 76 h 176"/>
              <a:gd name="T112" fmla="*/ 168 w 176"/>
              <a:gd name="T113" fmla="*/ 98 h 176"/>
              <a:gd name="T114" fmla="*/ 48 w 176"/>
              <a:gd name="T115" fmla="*/ 88 h 176"/>
              <a:gd name="T116" fmla="*/ 128 w 176"/>
              <a:gd name="T117" fmla="*/ 88 h 176"/>
              <a:gd name="T118" fmla="*/ 88 w 176"/>
              <a:gd name="T119" fmla="*/ 120 h 176"/>
              <a:gd name="T120" fmla="*/ 88 w 176"/>
              <a:gd name="T121" fmla="*/ 56 h 176"/>
              <a:gd name="T122" fmla="*/ 88 w 176"/>
              <a:gd name="T123"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6">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close/>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close/>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close/>
              </a:path>
            </a:pathLst>
          </a:custGeom>
          <a:solidFill>
            <a:schemeClr val="accent2"/>
          </a:solidFill>
          <a:ln>
            <a:noFill/>
          </a:ln>
        </p:spPr>
        <p:txBody>
          <a:bodyPr vert="horz" wrap="square" lIns="68580" tIns="34290" rIns="68580" bIns="34290" numCol="1" anchor="t" anchorCtr="0" compatLnSpc="1"/>
          <a:lstStyle/>
          <a:p>
            <a:pPr defTabSz="685800">
              <a:defRPr/>
            </a:pPr>
            <a:endParaRPr lang="zh-CN" altLang="en-US" sz="1350" u="sng" dirty="0">
              <a:solidFill>
                <a:prstClr val="black"/>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a:sym typeface="+mn-lt"/>
                </a:rPr>
                <a:t>心理辅导</a:t>
              </a:r>
              <a:endParaRPr lang="zh-CN" altLang="en-US" dirty="0">
                <a:sym typeface="+mn-lt"/>
              </a:endParaRPr>
            </a:p>
          </p:txBody>
        </p:sp>
        <p:sp>
          <p:nvSpPr>
            <p:cNvPr id="18" name="矩形 17"/>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矩形 18"/>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21" name="图片 20" descr="机器人聊天"/>
          <p:cNvPicPr>
            <a:picLocks noChangeAspect="1"/>
          </p:cNvPicPr>
          <p:nvPr/>
        </p:nvPicPr>
        <p:blipFill>
          <a:blip r:embed="rId11"/>
          <a:stretch>
            <a:fillRect/>
          </a:stretch>
        </p:blipFill>
        <p:spPr>
          <a:xfrm>
            <a:off x="5955665" y="1384300"/>
            <a:ext cx="2211070" cy="276923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downLeft)">
                                      <p:cBhvr>
                                        <p:cTn id="13" dur="500"/>
                                        <p:tgtEl>
                                          <p:spTgt spid="7"/>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Left)">
                                      <p:cBhvr>
                                        <p:cTn id="22" dur="500"/>
                                        <p:tgtEl>
                                          <p:spTgt spid="10"/>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downLeft)">
                                      <p:cBhvr>
                                        <p:cTn id="25" dur="500"/>
                                        <p:tgtEl>
                                          <p:spTgt spid="15"/>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strips(down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P spid="9" grpId="0"/>
      <p:bldP spid="10" grpId="0"/>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a:sym typeface="+mn-lt"/>
                </a:rPr>
                <a:t>心理辅导</a:t>
              </a:r>
              <a:endParaRPr lang="zh-CN" altLang="en-US" dirty="0">
                <a:sym typeface="+mn-lt"/>
              </a:endParaRPr>
            </a:p>
          </p:txBody>
        </p:sp>
        <p:sp>
          <p:nvSpPr>
            <p:cNvPr id="4" name="矩形 3"/>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8" name="图片 7">
            <a:extLst>
              <a:ext uri="{FF2B5EF4-FFF2-40B4-BE49-F238E27FC236}">
                <a16:creationId xmlns:a16="http://schemas.microsoft.com/office/drawing/2014/main" id="{AC6841BB-2BD2-6FC9-0680-1127BCB04FE5}"/>
              </a:ext>
            </a:extLst>
          </p:cNvPr>
          <p:cNvPicPr>
            <a:picLocks noChangeAspect="1"/>
          </p:cNvPicPr>
          <p:nvPr/>
        </p:nvPicPr>
        <p:blipFill>
          <a:blip r:embed="rId5"/>
          <a:stretch>
            <a:fillRect/>
          </a:stretch>
        </p:blipFill>
        <p:spPr>
          <a:xfrm>
            <a:off x="359532" y="1456420"/>
            <a:ext cx="3836698" cy="2050236"/>
          </a:xfrm>
          <a:prstGeom prst="rect">
            <a:avLst/>
          </a:prstGeom>
        </p:spPr>
      </p:pic>
      <p:pic>
        <p:nvPicPr>
          <p:cNvPr id="11" name="图片 10">
            <a:extLst>
              <a:ext uri="{FF2B5EF4-FFF2-40B4-BE49-F238E27FC236}">
                <a16:creationId xmlns:a16="http://schemas.microsoft.com/office/drawing/2014/main" id="{153841EA-1BA5-7908-C8CE-CCC39ABB32E8}"/>
              </a:ext>
            </a:extLst>
          </p:cNvPr>
          <p:cNvPicPr>
            <a:picLocks noChangeAspect="1"/>
          </p:cNvPicPr>
          <p:nvPr/>
        </p:nvPicPr>
        <p:blipFill>
          <a:blip r:embed="rId6"/>
          <a:stretch>
            <a:fillRect/>
          </a:stretch>
        </p:blipFill>
        <p:spPr>
          <a:xfrm>
            <a:off x="4824028" y="1482680"/>
            <a:ext cx="3746452" cy="1997716"/>
          </a:xfrm>
          <a:prstGeom prst="rect">
            <a:avLst/>
          </a:prstGeom>
        </p:spPr>
      </p:pic>
      <p:sp>
        <p:nvSpPr>
          <p:cNvPr id="12" name="文本框 11">
            <a:extLst>
              <a:ext uri="{FF2B5EF4-FFF2-40B4-BE49-F238E27FC236}">
                <a16:creationId xmlns:a16="http://schemas.microsoft.com/office/drawing/2014/main" id="{83F53CAC-1E08-1797-6FAB-3714C1F6B2A9}"/>
              </a:ext>
            </a:extLst>
          </p:cNvPr>
          <p:cNvSpPr txBox="1"/>
          <p:nvPr>
            <p:custDataLst>
              <p:tags r:id="rId1"/>
            </p:custDataLst>
          </p:nvPr>
        </p:nvSpPr>
        <p:spPr>
          <a:xfrm>
            <a:off x="6444208" y="3652664"/>
            <a:ext cx="954107" cy="323165"/>
          </a:xfrm>
          <a:prstGeom prst="rect">
            <a:avLst/>
          </a:prstGeom>
          <a:noFill/>
        </p:spPr>
        <p:txBody>
          <a:bodyPr wrap="none" rtlCol="0">
            <a:spAutoFit/>
          </a:bodyPr>
          <a:lstStyle/>
          <a:p>
            <a:r>
              <a:rPr lang="zh-CN" altLang="en-US" sz="1500" b="1">
                <a:solidFill>
                  <a:schemeClr val="tx1">
                    <a:lumMod val="75000"/>
                    <a:lumOff val="25000"/>
                  </a:schemeClr>
                </a:solidFill>
                <a:latin typeface="微软雅黑" panose="020B0503020204020204" pitchFamily="34" charset="-122"/>
                <a:ea typeface="微软雅黑" panose="020B0503020204020204" pitchFamily="34" charset="-122"/>
              </a:rPr>
              <a:t>心理辅导</a:t>
            </a:r>
            <a:endPar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3271C6D-73FD-EA98-A556-048CEAB2830A}"/>
              </a:ext>
            </a:extLst>
          </p:cNvPr>
          <p:cNvSpPr txBox="1"/>
          <p:nvPr>
            <p:custDataLst>
              <p:tags r:id="rId2"/>
            </p:custDataLst>
          </p:nvPr>
        </p:nvSpPr>
        <p:spPr>
          <a:xfrm>
            <a:off x="1800827" y="3722598"/>
            <a:ext cx="954107" cy="323165"/>
          </a:xfrm>
          <a:prstGeom prst="rect">
            <a:avLst/>
          </a:prstGeom>
          <a:noFill/>
        </p:spPr>
        <p:txBody>
          <a:bodyPr wrap="none" rtlCol="0">
            <a:spAutoFit/>
          </a:bodyPr>
          <a:lstStyle/>
          <a:p>
            <a:r>
              <a:rPr lang="zh-CN" altLang="en-US" sz="1500" b="1">
                <a:solidFill>
                  <a:schemeClr val="tx1">
                    <a:lumMod val="75000"/>
                    <a:lumOff val="25000"/>
                  </a:schemeClr>
                </a:solidFill>
                <a:latin typeface="微软雅黑" panose="020B0503020204020204" pitchFamily="34" charset="-122"/>
                <a:ea typeface="微软雅黑" panose="020B0503020204020204" pitchFamily="34" charset="-122"/>
              </a:rPr>
              <a:t>心理测试</a:t>
            </a:r>
            <a:endPar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trips(down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a:sym typeface="+mn-lt"/>
                </a:rPr>
                <a:t>思维导图设计</a:t>
              </a:r>
              <a:endParaRPr lang="zh-CN" altLang="en-US" dirty="0">
                <a:sym typeface="+mn-lt"/>
              </a:endParaRPr>
            </a:p>
          </p:txBody>
        </p:sp>
        <p:sp>
          <p:nvSpPr>
            <p:cNvPr id="4" name="矩形 3"/>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10" name="椭圆 9">
            <a:extLst>
              <a:ext uri="{FF2B5EF4-FFF2-40B4-BE49-F238E27FC236}">
                <a16:creationId xmlns:a16="http://schemas.microsoft.com/office/drawing/2014/main" id="{A009493F-7556-6F25-E260-7B77F30FCB0A}"/>
              </a:ext>
            </a:extLst>
          </p:cNvPr>
          <p:cNvSpPr/>
          <p:nvPr>
            <p:custDataLst>
              <p:tags r:id="rId1"/>
            </p:custDataLst>
          </p:nvPr>
        </p:nvSpPr>
        <p:spPr>
          <a:xfrm>
            <a:off x="873325" y="1426944"/>
            <a:ext cx="680357" cy="680357"/>
          </a:xfrm>
          <a:prstGeom prst="ellipse">
            <a:avLst/>
          </a:prstGeom>
          <a:noFill/>
          <a:ln w="6350">
            <a:solidFill>
              <a:schemeClr val="accent2"/>
            </a:solidFill>
          </a:ln>
          <a:effectLst/>
          <a:extLst>
            <a:ext uri="{909E8E84-426E-40DD-AFC4-6F175D3DCCD1}">
              <a14:hiddenFill xmlns:a14="http://schemas.microsoft.com/office/drawing/2010/main">
                <a:solidFill>
                  <a:srgbClr val="FBFB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2D937AEF-7C2E-C820-3500-CC82C14F2BA6}"/>
              </a:ext>
            </a:extLst>
          </p:cNvPr>
          <p:cNvSpPr/>
          <p:nvPr>
            <p:custDataLst>
              <p:tags r:id="rId2"/>
            </p:custDataLst>
          </p:nvPr>
        </p:nvSpPr>
        <p:spPr>
          <a:xfrm>
            <a:off x="873325" y="2547534"/>
            <a:ext cx="680357" cy="680357"/>
          </a:xfrm>
          <a:prstGeom prst="ellipse">
            <a:avLst/>
          </a:prstGeom>
          <a:noFill/>
          <a:ln w="6350">
            <a:solidFill>
              <a:schemeClr val="accent1"/>
            </a:solidFill>
          </a:ln>
          <a:effectLst/>
          <a:extLst>
            <a:ext uri="{909E8E84-426E-40DD-AFC4-6F175D3DCCD1}">
              <a14:hiddenFill xmlns:a14="http://schemas.microsoft.com/office/drawing/2010/main">
                <a:solidFill>
                  <a:srgbClr val="FBFB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F87FB41-D6C4-2932-6E01-89875CE8F3CA}"/>
              </a:ext>
            </a:extLst>
          </p:cNvPr>
          <p:cNvSpPr txBox="1"/>
          <p:nvPr>
            <p:custDataLst>
              <p:tags r:id="rId3"/>
            </p:custDataLst>
          </p:nvPr>
        </p:nvSpPr>
        <p:spPr>
          <a:xfrm>
            <a:off x="1743161" y="1431679"/>
            <a:ext cx="954107" cy="323165"/>
          </a:xfrm>
          <a:prstGeom prst="rect">
            <a:avLst/>
          </a:prstGeom>
          <a:noFill/>
        </p:spPr>
        <p:txBody>
          <a:bodyPr wrap="none" rtlCol="0">
            <a:spAutoFit/>
          </a:bodyPr>
          <a:lstStyle/>
          <a:p>
            <a:r>
              <a:rPr lang="zh-CN" altLang="en-US" sz="1500" b="1">
                <a:solidFill>
                  <a:schemeClr val="tx1">
                    <a:lumMod val="75000"/>
                    <a:lumOff val="25000"/>
                  </a:schemeClr>
                </a:solidFill>
                <a:latin typeface="微软雅黑" panose="020B0503020204020204" pitchFamily="34" charset="-122"/>
                <a:ea typeface="微软雅黑" panose="020B0503020204020204" pitchFamily="34" charset="-122"/>
              </a:rPr>
              <a:t>整理知识</a:t>
            </a:r>
            <a:endPar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72F6DA0-24FD-E618-B65C-84B1D677FA46}"/>
              </a:ext>
            </a:extLst>
          </p:cNvPr>
          <p:cNvSpPr txBox="1"/>
          <p:nvPr>
            <p:custDataLst>
              <p:tags r:id="rId4"/>
            </p:custDataLst>
          </p:nvPr>
        </p:nvSpPr>
        <p:spPr>
          <a:xfrm>
            <a:off x="1743161" y="1719333"/>
            <a:ext cx="3652157" cy="483337"/>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r>
              <a:rPr lang="zh-CN" altLang="en-US" sz="90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rPr>
              <a:t>学生可以通过思维导图整理课堂知识，在知识整理汇总的过程中，既能帮助理解又能加深知识记忆。</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sp>
        <p:nvSpPr>
          <p:cNvPr id="14" name="文本框 13">
            <a:extLst>
              <a:ext uri="{FF2B5EF4-FFF2-40B4-BE49-F238E27FC236}">
                <a16:creationId xmlns:a16="http://schemas.microsoft.com/office/drawing/2014/main" id="{E3504516-4F08-9B19-F3BB-5D76B95F0D49}"/>
              </a:ext>
            </a:extLst>
          </p:cNvPr>
          <p:cNvSpPr txBox="1"/>
          <p:nvPr>
            <p:custDataLst>
              <p:tags r:id="rId5"/>
            </p:custDataLst>
          </p:nvPr>
        </p:nvSpPr>
        <p:spPr>
          <a:xfrm>
            <a:off x="1743161" y="2535942"/>
            <a:ext cx="954107" cy="323165"/>
          </a:xfrm>
          <a:prstGeom prst="rect">
            <a:avLst/>
          </a:prstGeom>
          <a:noFill/>
        </p:spPr>
        <p:txBody>
          <a:bodyPr wrap="none" rtlCol="0">
            <a:spAutoFit/>
          </a:bodyPr>
          <a:lstStyle/>
          <a:p>
            <a:r>
              <a:rPr lang="zh-CN" altLang="en-US" sz="1500" b="1">
                <a:solidFill>
                  <a:schemeClr val="tx1">
                    <a:lumMod val="75000"/>
                    <a:lumOff val="25000"/>
                  </a:schemeClr>
                </a:solidFill>
                <a:latin typeface="微软雅黑" panose="020B0503020204020204" pitchFamily="34" charset="-122"/>
                <a:ea typeface="微软雅黑" panose="020B0503020204020204" pitchFamily="34" charset="-122"/>
              </a:rPr>
              <a:t>学习规划</a:t>
            </a:r>
            <a:endPar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01B03CF-252B-124F-DCEC-4C55945D296F}"/>
              </a:ext>
            </a:extLst>
          </p:cNvPr>
          <p:cNvSpPr txBox="1"/>
          <p:nvPr>
            <p:custDataLst>
              <p:tags r:id="rId6"/>
            </p:custDataLst>
          </p:nvPr>
        </p:nvSpPr>
        <p:spPr>
          <a:xfrm>
            <a:off x="1743161" y="2859157"/>
            <a:ext cx="3652157" cy="285976"/>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gn="l">
              <a:lnSpc>
                <a:spcPct val="160000"/>
              </a:lnSpc>
              <a:buClrTx/>
              <a:buSzTx/>
              <a:buNone/>
            </a:pPr>
            <a:r>
              <a:rPr lang="zh-CN" altLang="en-US" sz="90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rPr>
              <a:t>学生可以根据思维导图更好地规划自己的学习路径</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endParaRPr>
          </a:p>
        </p:txBody>
      </p:sp>
      <p:sp>
        <p:nvSpPr>
          <p:cNvPr id="16" name="Freeform 522">
            <a:extLst>
              <a:ext uri="{FF2B5EF4-FFF2-40B4-BE49-F238E27FC236}">
                <a16:creationId xmlns:a16="http://schemas.microsoft.com/office/drawing/2014/main" id="{0EAC87EE-4C9E-3DBC-3F8D-F3ED6B2CC307}"/>
              </a:ext>
            </a:extLst>
          </p:cNvPr>
          <p:cNvSpPr>
            <a:spLocks noEditPoints="1"/>
          </p:cNvSpPr>
          <p:nvPr>
            <p:custDataLst>
              <p:tags r:id="rId7"/>
            </p:custDataLst>
          </p:nvPr>
        </p:nvSpPr>
        <p:spPr bwMode="auto">
          <a:xfrm>
            <a:off x="1028475" y="2709942"/>
            <a:ext cx="370055" cy="370055"/>
          </a:xfrm>
          <a:custGeom>
            <a:avLst/>
            <a:gdLst>
              <a:gd name="T0" fmla="*/ 39 w 176"/>
              <a:gd name="T1" fmla="*/ 119 h 176"/>
              <a:gd name="T2" fmla="*/ 43 w 176"/>
              <a:gd name="T3" fmla="*/ 115 h 176"/>
              <a:gd name="T4" fmla="*/ 44 w 176"/>
              <a:gd name="T5" fmla="*/ 112 h 176"/>
              <a:gd name="T6" fmla="*/ 40 w 176"/>
              <a:gd name="T7" fmla="*/ 108 h 176"/>
              <a:gd name="T8" fmla="*/ 37 w 176"/>
              <a:gd name="T9" fmla="*/ 109 h 176"/>
              <a:gd name="T10" fmla="*/ 33 w 176"/>
              <a:gd name="T11" fmla="*/ 113 h 176"/>
              <a:gd name="T12" fmla="*/ 32 w 176"/>
              <a:gd name="T13" fmla="*/ 116 h 176"/>
              <a:gd name="T14" fmla="*/ 36 w 176"/>
              <a:gd name="T15" fmla="*/ 120 h 176"/>
              <a:gd name="T16" fmla="*/ 39 w 176"/>
              <a:gd name="T17" fmla="*/ 119 h 176"/>
              <a:gd name="T18" fmla="*/ 64 w 176"/>
              <a:gd name="T19" fmla="*/ 116 h 176"/>
              <a:gd name="T20" fmla="*/ 60 w 176"/>
              <a:gd name="T21" fmla="*/ 112 h 176"/>
              <a:gd name="T22" fmla="*/ 57 w 176"/>
              <a:gd name="T23" fmla="*/ 113 h 176"/>
              <a:gd name="T24" fmla="*/ 17 w 176"/>
              <a:gd name="T25" fmla="*/ 153 h 176"/>
              <a:gd name="T26" fmla="*/ 16 w 176"/>
              <a:gd name="T27" fmla="*/ 156 h 176"/>
              <a:gd name="T28" fmla="*/ 20 w 176"/>
              <a:gd name="T29" fmla="*/ 160 h 176"/>
              <a:gd name="T30" fmla="*/ 23 w 176"/>
              <a:gd name="T31" fmla="*/ 159 h 176"/>
              <a:gd name="T32" fmla="*/ 63 w 176"/>
              <a:gd name="T33" fmla="*/ 119 h 176"/>
              <a:gd name="T34" fmla="*/ 64 w 176"/>
              <a:gd name="T35" fmla="*/ 116 h 176"/>
              <a:gd name="T36" fmla="*/ 64 w 176"/>
              <a:gd name="T37" fmla="*/ 132 h 176"/>
              <a:gd name="T38" fmla="*/ 61 w 176"/>
              <a:gd name="T39" fmla="*/ 133 h 176"/>
              <a:gd name="T40" fmla="*/ 49 w 176"/>
              <a:gd name="T41" fmla="*/ 145 h 176"/>
              <a:gd name="T42" fmla="*/ 48 w 176"/>
              <a:gd name="T43" fmla="*/ 148 h 176"/>
              <a:gd name="T44" fmla="*/ 52 w 176"/>
              <a:gd name="T45" fmla="*/ 152 h 176"/>
              <a:gd name="T46" fmla="*/ 55 w 176"/>
              <a:gd name="T47" fmla="*/ 151 h 176"/>
              <a:gd name="T48" fmla="*/ 67 w 176"/>
              <a:gd name="T49" fmla="*/ 139 h 176"/>
              <a:gd name="T50" fmla="*/ 68 w 176"/>
              <a:gd name="T51" fmla="*/ 136 h 176"/>
              <a:gd name="T52" fmla="*/ 64 w 176"/>
              <a:gd name="T53" fmla="*/ 132 h 176"/>
              <a:gd name="T54" fmla="*/ 176 w 176"/>
              <a:gd name="T55" fmla="*/ 4 h 176"/>
              <a:gd name="T56" fmla="*/ 172 w 176"/>
              <a:gd name="T57" fmla="*/ 0 h 176"/>
              <a:gd name="T58" fmla="*/ 170 w 176"/>
              <a:gd name="T59" fmla="*/ 0 h 176"/>
              <a:gd name="T60" fmla="*/ 170 w 176"/>
              <a:gd name="T61" fmla="*/ 0 h 176"/>
              <a:gd name="T62" fmla="*/ 2 w 176"/>
              <a:gd name="T63" fmla="*/ 72 h 176"/>
              <a:gd name="T64" fmla="*/ 2 w 176"/>
              <a:gd name="T65" fmla="*/ 72 h 176"/>
              <a:gd name="T66" fmla="*/ 2 w 176"/>
              <a:gd name="T67" fmla="*/ 72 h 176"/>
              <a:gd name="T68" fmla="*/ 2 w 176"/>
              <a:gd name="T69" fmla="*/ 72 h 176"/>
              <a:gd name="T70" fmla="*/ 0 w 176"/>
              <a:gd name="T71" fmla="*/ 76 h 176"/>
              <a:gd name="T72" fmla="*/ 3 w 176"/>
              <a:gd name="T73" fmla="*/ 80 h 176"/>
              <a:gd name="T74" fmla="*/ 3 w 176"/>
              <a:gd name="T75" fmla="*/ 80 h 176"/>
              <a:gd name="T76" fmla="*/ 69 w 176"/>
              <a:gd name="T77" fmla="*/ 107 h 176"/>
              <a:gd name="T78" fmla="*/ 96 w 176"/>
              <a:gd name="T79" fmla="*/ 173 h 176"/>
              <a:gd name="T80" fmla="*/ 96 w 176"/>
              <a:gd name="T81" fmla="*/ 173 h 176"/>
              <a:gd name="T82" fmla="*/ 100 w 176"/>
              <a:gd name="T83" fmla="*/ 176 h 176"/>
              <a:gd name="T84" fmla="*/ 104 w 176"/>
              <a:gd name="T85" fmla="*/ 174 h 176"/>
              <a:gd name="T86" fmla="*/ 104 w 176"/>
              <a:gd name="T87" fmla="*/ 174 h 176"/>
              <a:gd name="T88" fmla="*/ 104 w 176"/>
              <a:gd name="T89" fmla="*/ 174 h 176"/>
              <a:gd name="T90" fmla="*/ 104 w 176"/>
              <a:gd name="T91" fmla="*/ 174 h 176"/>
              <a:gd name="T92" fmla="*/ 176 w 176"/>
              <a:gd name="T93" fmla="*/ 6 h 176"/>
              <a:gd name="T94" fmla="*/ 176 w 176"/>
              <a:gd name="T95" fmla="*/ 6 h 176"/>
              <a:gd name="T96" fmla="*/ 176 w 176"/>
              <a:gd name="T97" fmla="*/ 4 h 176"/>
              <a:gd name="T98" fmla="*/ 14 w 176"/>
              <a:gd name="T99" fmla="*/ 76 h 176"/>
              <a:gd name="T100" fmla="*/ 154 w 176"/>
              <a:gd name="T101" fmla="*/ 16 h 176"/>
              <a:gd name="T102" fmla="*/ 71 w 176"/>
              <a:gd name="T103" fmla="*/ 99 h 176"/>
              <a:gd name="T104" fmla="*/ 14 w 176"/>
              <a:gd name="T105" fmla="*/ 76 h 176"/>
              <a:gd name="T106" fmla="*/ 100 w 176"/>
              <a:gd name="T107" fmla="*/ 162 h 176"/>
              <a:gd name="T108" fmla="*/ 77 w 176"/>
              <a:gd name="T109" fmla="*/ 105 h 176"/>
              <a:gd name="T110" fmla="*/ 160 w 176"/>
              <a:gd name="T111" fmla="*/ 22 h 176"/>
              <a:gd name="T112" fmla="*/ 100 w 176"/>
              <a:gd name="T113"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close/>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close/>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close/>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close/>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chemeClr val="accent1"/>
          </a:solidFill>
          <a:ln>
            <a:noFill/>
          </a:ln>
        </p:spPr>
        <p:txBody>
          <a:bodyPr vert="horz" wrap="square" lIns="68580" tIns="34290" rIns="68580" bIns="34290" numCol="1" anchor="t" anchorCtr="0" compatLnSpc="1"/>
          <a:lstStyle/>
          <a:p>
            <a:pPr defTabSz="685800">
              <a:defRPr/>
            </a:pPr>
            <a:endParaRPr lang="zh-CN" altLang="en-US" sz="1350" u="sng" dirty="0">
              <a:solidFill>
                <a:prstClr val="black"/>
              </a:solidFill>
              <a:latin typeface="微软雅黑" panose="020B0503020204020204" pitchFamily="34" charset="-122"/>
              <a:ea typeface="微软雅黑" panose="020B0503020204020204" pitchFamily="34" charset="-122"/>
            </a:endParaRPr>
          </a:p>
        </p:txBody>
      </p:sp>
      <p:sp>
        <p:nvSpPr>
          <p:cNvPr id="17" name="Freeform 526">
            <a:extLst>
              <a:ext uri="{FF2B5EF4-FFF2-40B4-BE49-F238E27FC236}">
                <a16:creationId xmlns:a16="http://schemas.microsoft.com/office/drawing/2014/main" id="{A7441EA9-6212-306D-08BE-3DB3FBB426A1}"/>
              </a:ext>
            </a:extLst>
          </p:cNvPr>
          <p:cNvSpPr>
            <a:spLocks noEditPoints="1"/>
          </p:cNvSpPr>
          <p:nvPr>
            <p:custDataLst>
              <p:tags r:id="rId8"/>
            </p:custDataLst>
          </p:nvPr>
        </p:nvSpPr>
        <p:spPr bwMode="auto">
          <a:xfrm>
            <a:off x="1023604" y="1595967"/>
            <a:ext cx="379796" cy="370055"/>
          </a:xfrm>
          <a:custGeom>
            <a:avLst/>
            <a:gdLst>
              <a:gd name="T0" fmla="*/ 162 w 176"/>
              <a:gd name="T1" fmla="*/ 68 h 176"/>
              <a:gd name="T2" fmla="*/ 159 w 176"/>
              <a:gd name="T3" fmla="*/ 42 h 176"/>
              <a:gd name="T4" fmla="*/ 142 w 176"/>
              <a:gd name="T5" fmla="*/ 17 h 176"/>
              <a:gd name="T6" fmla="*/ 134 w 176"/>
              <a:gd name="T7" fmla="*/ 17 h 176"/>
              <a:gd name="T8" fmla="*/ 108 w 176"/>
              <a:gd name="T9" fmla="*/ 14 h 176"/>
              <a:gd name="T10" fmla="*/ 100 w 176"/>
              <a:gd name="T11" fmla="*/ 0 h 176"/>
              <a:gd name="T12" fmla="*/ 70 w 176"/>
              <a:gd name="T13" fmla="*/ 6 h 176"/>
              <a:gd name="T14" fmla="*/ 50 w 176"/>
              <a:gd name="T15" fmla="*/ 22 h 176"/>
              <a:gd name="T16" fmla="*/ 38 w 176"/>
              <a:gd name="T17" fmla="*/ 16 h 176"/>
              <a:gd name="T18" fmla="*/ 17 w 176"/>
              <a:gd name="T19" fmla="*/ 34 h 176"/>
              <a:gd name="T20" fmla="*/ 22 w 176"/>
              <a:gd name="T21" fmla="*/ 50 h 176"/>
              <a:gd name="T22" fmla="*/ 6 w 176"/>
              <a:gd name="T23" fmla="*/ 70 h 176"/>
              <a:gd name="T24" fmla="*/ 0 w 176"/>
              <a:gd name="T25" fmla="*/ 100 h 176"/>
              <a:gd name="T26" fmla="*/ 14 w 176"/>
              <a:gd name="T27" fmla="*/ 108 h 176"/>
              <a:gd name="T28" fmla="*/ 17 w 176"/>
              <a:gd name="T29" fmla="*/ 134 h 176"/>
              <a:gd name="T30" fmla="*/ 34 w 176"/>
              <a:gd name="T31" fmla="*/ 159 h 176"/>
              <a:gd name="T32" fmla="*/ 42 w 176"/>
              <a:gd name="T33" fmla="*/ 159 h 176"/>
              <a:gd name="T34" fmla="*/ 68 w 176"/>
              <a:gd name="T35" fmla="*/ 162 h 176"/>
              <a:gd name="T36" fmla="*/ 76 w 176"/>
              <a:gd name="T37" fmla="*/ 176 h 176"/>
              <a:gd name="T38" fmla="*/ 106 w 176"/>
              <a:gd name="T39" fmla="*/ 170 h 176"/>
              <a:gd name="T40" fmla="*/ 126 w 176"/>
              <a:gd name="T41" fmla="*/ 154 h 176"/>
              <a:gd name="T42" fmla="*/ 138 w 176"/>
              <a:gd name="T43" fmla="*/ 160 h 176"/>
              <a:gd name="T44" fmla="*/ 159 w 176"/>
              <a:gd name="T45" fmla="*/ 142 h 176"/>
              <a:gd name="T46" fmla="*/ 154 w 176"/>
              <a:gd name="T47" fmla="*/ 126 h 176"/>
              <a:gd name="T48" fmla="*/ 170 w 176"/>
              <a:gd name="T49" fmla="*/ 106 h 176"/>
              <a:gd name="T50" fmla="*/ 176 w 176"/>
              <a:gd name="T51" fmla="*/ 76 h 176"/>
              <a:gd name="T52" fmla="*/ 168 w 176"/>
              <a:gd name="T53" fmla="*/ 98 h 176"/>
              <a:gd name="T54" fmla="*/ 160 w 176"/>
              <a:gd name="T55" fmla="*/ 100 h 176"/>
              <a:gd name="T56" fmla="*/ 147 w 176"/>
              <a:gd name="T57" fmla="*/ 122 h 176"/>
              <a:gd name="T58" fmla="*/ 152 w 176"/>
              <a:gd name="T59" fmla="*/ 138 h 176"/>
              <a:gd name="T60" fmla="*/ 138 w 176"/>
              <a:gd name="T61" fmla="*/ 152 h 176"/>
              <a:gd name="T62" fmla="*/ 126 w 176"/>
              <a:gd name="T63" fmla="*/ 146 h 176"/>
              <a:gd name="T64" fmla="*/ 106 w 176"/>
              <a:gd name="T65" fmla="*/ 154 h 176"/>
              <a:gd name="T66" fmla="*/ 98 w 176"/>
              <a:gd name="T67" fmla="*/ 168 h 176"/>
              <a:gd name="T68" fmla="*/ 78 w 176"/>
              <a:gd name="T69" fmla="*/ 168 h 176"/>
              <a:gd name="T70" fmla="*/ 70 w 176"/>
              <a:gd name="T71" fmla="*/ 154 h 176"/>
              <a:gd name="T72" fmla="*/ 50 w 176"/>
              <a:gd name="T73" fmla="*/ 146 h 176"/>
              <a:gd name="T74" fmla="*/ 39 w 176"/>
              <a:gd name="T75" fmla="*/ 152 h 176"/>
              <a:gd name="T76" fmla="*/ 24 w 176"/>
              <a:gd name="T77" fmla="*/ 138 h 176"/>
              <a:gd name="T78" fmla="*/ 29 w 176"/>
              <a:gd name="T79" fmla="*/ 122 h 176"/>
              <a:gd name="T80" fmla="*/ 16 w 176"/>
              <a:gd name="T81" fmla="*/ 100 h 176"/>
              <a:gd name="T82" fmla="*/ 8 w 176"/>
              <a:gd name="T83" fmla="*/ 98 h 176"/>
              <a:gd name="T84" fmla="*/ 16 w 176"/>
              <a:gd name="T85" fmla="*/ 76 h 176"/>
              <a:gd name="T86" fmla="*/ 29 w 176"/>
              <a:gd name="T87" fmla="*/ 54 h 176"/>
              <a:gd name="T88" fmla="*/ 24 w 176"/>
              <a:gd name="T89" fmla="*/ 38 h 176"/>
              <a:gd name="T90" fmla="*/ 38 w 176"/>
              <a:gd name="T91" fmla="*/ 24 h 176"/>
              <a:gd name="T92" fmla="*/ 50 w 176"/>
              <a:gd name="T93" fmla="*/ 30 h 176"/>
              <a:gd name="T94" fmla="*/ 70 w 176"/>
              <a:gd name="T95" fmla="*/ 22 h 176"/>
              <a:gd name="T96" fmla="*/ 78 w 176"/>
              <a:gd name="T97" fmla="*/ 8 h 176"/>
              <a:gd name="T98" fmla="*/ 98 w 176"/>
              <a:gd name="T99" fmla="*/ 8 h 176"/>
              <a:gd name="T100" fmla="*/ 106 w 176"/>
              <a:gd name="T101" fmla="*/ 22 h 176"/>
              <a:gd name="T102" fmla="*/ 126 w 176"/>
              <a:gd name="T103" fmla="*/ 30 h 176"/>
              <a:gd name="T104" fmla="*/ 138 w 176"/>
              <a:gd name="T105" fmla="*/ 24 h 176"/>
              <a:gd name="T106" fmla="*/ 152 w 176"/>
              <a:gd name="T107" fmla="*/ 39 h 176"/>
              <a:gd name="T108" fmla="*/ 147 w 176"/>
              <a:gd name="T109" fmla="*/ 54 h 176"/>
              <a:gd name="T110" fmla="*/ 160 w 176"/>
              <a:gd name="T111" fmla="*/ 76 h 176"/>
              <a:gd name="T112" fmla="*/ 168 w 176"/>
              <a:gd name="T113" fmla="*/ 98 h 176"/>
              <a:gd name="T114" fmla="*/ 48 w 176"/>
              <a:gd name="T115" fmla="*/ 88 h 176"/>
              <a:gd name="T116" fmla="*/ 128 w 176"/>
              <a:gd name="T117" fmla="*/ 88 h 176"/>
              <a:gd name="T118" fmla="*/ 88 w 176"/>
              <a:gd name="T119" fmla="*/ 120 h 176"/>
              <a:gd name="T120" fmla="*/ 88 w 176"/>
              <a:gd name="T121" fmla="*/ 56 h 176"/>
              <a:gd name="T122" fmla="*/ 88 w 176"/>
              <a:gd name="T123"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6">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close/>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close/>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close/>
              </a:path>
            </a:pathLst>
          </a:custGeom>
          <a:solidFill>
            <a:schemeClr val="accent2"/>
          </a:solidFill>
          <a:ln>
            <a:noFill/>
          </a:ln>
        </p:spPr>
        <p:txBody>
          <a:bodyPr vert="horz" wrap="square" lIns="68580" tIns="34290" rIns="68580" bIns="34290" numCol="1" anchor="t" anchorCtr="0" compatLnSpc="1"/>
          <a:lstStyle/>
          <a:p>
            <a:pPr defTabSz="685800">
              <a:defRPr/>
            </a:pPr>
            <a:endParaRPr lang="zh-CN" altLang="en-US" sz="1350" u="sng" dirty="0">
              <a:solidFill>
                <a:prstClr val="black"/>
              </a:solidFill>
              <a:latin typeface="微软雅黑" panose="020B0503020204020204" pitchFamily="34" charset="-122"/>
              <a:ea typeface="微软雅黑" panose="020B0503020204020204" pitchFamily="34" charset="-122"/>
            </a:endParaRPr>
          </a:p>
        </p:txBody>
      </p:sp>
      <p:pic>
        <p:nvPicPr>
          <p:cNvPr id="18" name="图片 17" descr="机器人聊天">
            <a:extLst>
              <a:ext uri="{FF2B5EF4-FFF2-40B4-BE49-F238E27FC236}">
                <a16:creationId xmlns:a16="http://schemas.microsoft.com/office/drawing/2014/main" id="{A601D9A2-2076-CEC1-B658-86868B1C2D61}"/>
              </a:ext>
            </a:extLst>
          </p:cNvPr>
          <p:cNvPicPr>
            <a:picLocks noChangeAspect="1"/>
          </p:cNvPicPr>
          <p:nvPr/>
        </p:nvPicPr>
        <p:blipFill>
          <a:blip r:embed="rId11"/>
          <a:stretch>
            <a:fillRect/>
          </a:stretch>
        </p:blipFill>
        <p:spPr>
          <a:xfrm>
            <a:off x="5955665" y="1384300"/>
            <a:ext cx="2211070" cy="276923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trips(downLeft)">
                                      <p:cBhvr>
                                        <p:cTn id="10" dur="500"/>
                                        <p:tgtEl>
                                          <p:spTgt spid="11"/>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strips(downLeft)">
                                      <p:cBhvr>
                                        <p:cTn id="13" dur="500"/>
                                        <p:tgtEl>
                                          <p:spTgt spid="12"/>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trips(downLeft)">
                                      <p:cBhvr>
                                        <p:cTn id="16" dur="500"/>
                                        <p:tgtEl>
                                          <p:spTgt spid="13"/>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downLeft)">
                                      <p:cBhvr>
                                        <p:cTn id="19" dur="500"/>
                                        <p:tgtEl>
                                          <p:spTgt spid="14"/>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trips(downLeft)">
                                      <p:cBhvr>
                                        <p:cTn id="22" dur="500"/>
                                        <p:tgtEl>
                                          <p:spTgt spid="15"/>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strips(downLeft)">
                                      <p:cBhvr>
                                        <p:cTn id="25" dur="500"/>
                                        <p:tgtEl>
                                          <p:spTgt spid="16"/>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trips(downLeft)">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a:sym typeface="+mn-lt"/>
                </a:rPr>
                <a:t>思维导图设计</a:t>
              </a:r>
              <a:endParaRPr lang="zh-CN" altLang="en-US" dirty="0">
                <a:sym typeface="+mn-lt"/>
              </a:endParaRPr>
            </a:p>
          </p:txBody>
        </p:sp>
        <p:sp>
          <p:nvSpPr>
            <p:cNvPr id="4" name="矩形 3"/>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8" name="图片 7">
            <a:extLst>
              <a:ext uri="{FF2B5EF4-FFF2-40B4-BE49-F238E27FC236}">
                <a16:creationId xmlns:a16="http://schemas.microsoft.com/office/drawing/2014/main" id="{6D0CE28B-4248-A662-055F-31A581F85F5E}"/>
              </a:ext>
            </a:extLst>
          </p:cNvPr>
          <p:cNvPicPr>
            <a:picLocks noChangeAspect="1"/>
          </p:cNvPicPr>
          <p:nvPr/>
        </p:nvPicPr>
        <p:blipFill>
          <a:blip r:embed="rId3"/>
          <a:stretch>
            <a:fillRect/>
          </a:stretch>
        </p:blipFill>
        <p:spPr>
          <a:xfrm>
            <a:off x="1331640" y="1026085"/>
            <a:ext cx="6872656" cy="3656812"/>
          </a:xfrm>
          <a:prstGeom prst="rect">
            <a:avLst/>
          </a:prstGeom>
        </p:spPr>
      </p:pic>
    </p:spTree>
    <p:extLst>
      <p:ext uri="{BB962C8B-B14F-4D97-AF65-F5344CB8AC3E}">
        <p14:creationId xmlns:p14="http://schemas.microsoft.com/office/powerpoint/2010/main" val="20391140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a:spLocks noChangeArrowheads="1"/>
          </p:cNvSpPr>
          <p:nvPr>
            <p:custDataLst>
              <p:tags r:id="rId1"/>
            </p:custDataLst>
          </p:nvPr>
        </p:nvSpPr>
        <p:spPr bwMode="auto">
          <a:xfrm>
            <a:off x="1377315" y="1880235"/>
            <a:ext cx="300863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ea typeface="Microsoft JhengHei" panose="020B0604030504040204" pitchFamily="34" charset="-120"/>
              </a:defRPr>
            </a:lvl1pPr>
            <a:lvl2pPr marL="742950" indent="-285750">
              <a:defRPr>
                <a:solidFill>
                  <a:schemeClr val="tx1"/>
                </a:solidFill>
                <a:latin typeface="Century Gothic" panose="020B0502020202020204" pitchFamily="34" charset="0"/>
                <a:ea typeface="Microsoft JhengHei" panose="020B0604030504040204" pitchFamily="34" charset="-120"/>
              </a:defRPr>
            </a:lvl2pPr>
            <a:lvl3pPr marL="1143000" indent="-228600">
              <a:defRPr>
                <a:solidFill>
                  <a:schemeClr val="tx1"/>
                </a:solidFill>
                <a:latin typeface="Century Gothic" panose="020B0502020202020204" pitchFamily="34" charset="0"/>
                <a:ea typeface="Microsoft JhengHei" panose="020B0604030504040204" pitchFamily="34" charset="-120"/>
              </a:defRPr>
            </a:lvl3pPr>
            <a:lvl4pPr marL="1600200" indent="-228600">
              <a:defRPr>
                <a:solidFill>
                  <a:schemeClr val="tx1"/>
                </a:solidFill>
                <a:latin typeface="Century Gothic" panose="020B0502020202020204" pitchFamily="34" charset="0"/>
                <a:ea typeface="Microsoft JhengHei" panose="020B0604030504040204" pitchFamily="34" charset="-120"/>
              </a:defRPr>
            </a:lvl4pPr>
            <a:lvl5pPr marL="2057400" indent="-228600">
              <a:defRPr>
                <a:solidFill>
                  <a:schemeClr val="tx1"/>
                </a:solidFill>
                <a:latin typeface="Century Gothic" panose="020B0502020202020204" pitchFamily="34" charset="0"/>
                <a:ea typeface="Microsoft JhengHei" panose="020B0604030504040204" pitchFamily="34" charset="-120"/>
              </a:defRPr>
            </a:lvl5pPr>
            <a:lvl6pPr marL="25146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6pPr>
            <a:lvl7pPr marL="29718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7pPr>
            <a:lvl8pPr marL="34290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8pPr>
            <a:lvl9pPr marL="38862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9p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思源黑体 CN Normal" panose="020B0400000000000000" pitchFamily="34" charset="-122"/>
                <a:sym typeface="+mn-ea"/>
              </a:rPr>
              <a:t>提供实时的在线虚拟训练助手，通过和训练助手进行一对一在多种虚拟场景中练习语言及表达技巧。</a:t>
            </a:r>
          </a:p>
        </p:txBody>
      </p:sp>
      <p:sp>
        <p:nvSpPr>
          <p:cNvPr id="9" name="矩形 8"/>
          <p:cNvSpPr>
            <a:spLocks noChangeArrowheads="1"/>
          </p:cNvSpPr>
          <p:nvPr>
            <p:custDataLst>
              <p:tags r:id="rId2"/>
            </p:custDataLst>
          </p:nvPr>
        </p:nvSpPr>
        <p:spPr bwMode="auto">
          <a:xfrm>
            <a:off x="1403985" y="2896235"/>
            <a:ext cx="3025775"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ea typeface="Microsoft JhengHei" panose="020B0604030504040204" pitchFamily="34" charset="-120"/>
              </a:defRPr>
            </a:lvl1pPr>
            <a:lvl2pPr marL="742950" indent="-285750">
              <a:defRPr>
                <a:solidFill>
                  <a:schemeClr val="tx1"/>
                </a:solidFill>
                <a:latin typeface="Century Gothic" panose="020B0502020202020204" pitchFamily="34" charset="0"/>
                <a:ea typeface="Microsoft JhengHei" panose="020B0604030504040204" pitchFamily="34" charset="-120"/>
              </a:defRPr>
            </a:lvl2pPr>
            <a:lvl3pPr marL="1143000" indent="-228600">
              <a:defRPr>
                <a:solidFill>
                  <a:schemeClr val="tx1"/>
                </a:solidFill>
                <a:latin typeface="Century Gothic" panose="020B0502020202020204" pitchFamily="34" charset="0"/>
                <a:ea typeface="Microsoft JhengHei" panose="020B0604030504040204" pitchFamily="34" charset="-120"/>
              </a:defRPr>
            </a:lvl3pPr>
            <a:lvl4pPr marL="1600200" indent="-228600">
              <a:defRPr>
                <a:solidFill>
                  <a:schemeClr val="tx1"/>
                </a:solidFill>
                <a:latin typeface="Century Gothic" panose="020B0502020202020204" pitchFamily="34" charset="0"/>
                <a:ea typeface="Microsoft JhengHei" panose="020B0604030504040204" pitchFamily="34" charset="-120"/>
              </a:defRPr>
            </a:lvl4pPr>
            <a:lvl5pPr marL="2057400" indent="-228600">
              <a:defRPr>
                <a:solidFill>
                  <a:schemeClr val="tx1"/>
                </a:solidFill>
                <a:latin typeface="Century Gothic" panose="020B0502020202020204" pitchFamily="34" charset="0"/>
                <a:ea typeface="Microsoft JhengHei" panose="020B0604030504040204" pitchFamily="34" charset="-120"/>
              </a:defRPr>
            </a:lvl5pPr>
            <a:lvl6pPr marL="25146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6pPr>
            <a:lvl7pPr marL="29718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7pPr>
            <a:lvl8pPr marL="34290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8pPr>
            <a:lvl9pPr marL="38862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9p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思源黑体 CN Normal" panose="020B0400000000000000" pitchFamily="34" charset="-122"/>
                <a:sym typeface="+mn-ea"/>
              </a:rPr>
              <a:t>系统能够实时评估学生的语言输出和交互表现，及时提供精准的反馈和改进建议</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panose="00020600040101010101" charset="-122"/>
            </a:endParaRPr>
          </a:p>
        </p:txBody>
      </p:sp>
      <p:sp>
        <p:nvSpPr>
          <p:cNvPr id="11" name="文本框 15"/>
          <p:cNvSpPr txBox="1">
            <a:spLocks noChangeArrowheads="1"/>
          </p:cNvSpPr>
          <p:nvPr>
            <p:custDataLst>
              <p:tags r:id="rId3"/>
            </p:custDataLst>
          </p:nvPr>
        </p:nvSpPr>
        <p:spPr bwMode="auto">
          <a:xfrm>
            <a:off x="1403285" y="1532255"/>
            <a:ext cx="899160" cy="299085"/>
          </a:xfrm>
          <a:prstGeom prst="rect">
            <a:avLst/>
          </a:prstGeom>
          <a:noFill/>
        </p:spPr>
        <p:txBody>
          <a:bodyPr wrap="square" rtlCol="0">
            <a:spAutoFit/>
          </a:bodyPr>
          <a:lstStyle>
            <a:defPPr>
              <a:defRPr lang="zh-CN"/>
            </a:defPPr>
            <a:lvl1pPr>
              <a:defRPr b="1">
                <a:solidFill>
                  <a:schemeClr val="tx1">
                    <a:lumMod val="65000"/>
                    <a:lumOff val="35000"/>
                  </a:schemeClr>
                </a:solidFill>
                <a:latin typeface="阿里巴巴普惠体" panose="00020600040101010101" charset="-122"/>
                <a:ea typeface="阿里巴巴普惠体" panose="00020600040101010101" charset="-122"/>
              </a:defRPr>
            </a:lvl1pPr>
          </a:lstStyle>
          <a:p>
            <a:r>
              <a:rPr lang="zh-CN" altLang="en-US" sz="1350" dirty="0">
                <a:latin typeface="微软雅黑" panose="020B0503020204020204" pitchFamily="34" charset="-122"/>
                <a:ea typeface="微软雅黑" panose="020B0503020204020204" pitchFamily="34" charset="-122"/>
              </a:rPr>
              <a:t>功能介绍</a:t>
            </a:r>
          </a:p>
        </p:txBody>
      </p:sp>
      <p:sp>
        <p:nvSpPr>
          <p:cNvPr id="14" name="文本框 15"/>
          <p:cNvSpPr txBox="1">
            <a:spLocks noChangeArrowheads="1"/>
          </p:cNvSpPr>
          <p:nvPr>
            <p:custDataLst>
              <p:tags r:id="rId4"/>
            </p:custDataLst>
          </p:nvPr>
        </p:nvSpPr>
        <p:spPr bwMode="auto">
          <a:xfrm>
            <a:off x="1419795" y="2534761"/>
            <a:ext cx="899160" cy="299085"/>
          </a:xfrm>
          <a:prstGeom prst="rect">
            <a:avLst/>
          </a:prstGeom>
          <a:noFill/>
        </p:spPr>
        <p:txBody>
          <a:bodyPr wrap="square" rtlCol="0">
            <a:spAutoFit/>
          </a:bodyPr>
          <a:lstStyle>
            <a:defPPr>
              <a:defRPr lang="zh-CN"/>
            </a:defPPr>
            <a:lvl1pPr>
              <a:defRPr b="1">
                <a:solidFill>
                  <a:schemeClr val="tx1">
                    <a:lumMod val="65000"/>
                    <a:lumOff val="35000"/>
                  </a:schemeClr>
                </a:solidFill>
                <a:latin typeface="阿里巴巴普惠体" panose="00020600040101010101" charset="-122"/>
                <a:ea typeface="阿里巴巴普惠体" panose="00020600040101010101" charset="-122"/>
              </a:defRPr>
            </a:lvl1pPr>
          </a:lstStyle>
          <a:p>
            <a:r>
              <a:rPr lang="zh-CN" altLang="en-US" sz="1350" dirty="0">
                <a:latin typeface="微软雅黑" panose="020B0503020204020204" pitchFamily="34" charset="-122"/>
                <a:ea typeface="微软雅黑" panose="020B0503020204020204" pitchFamily="34" charset="-122"/>
              </a:rPr>
              <a:t>功能特点</a:t>
            </a:r>
          </a:p>
        </p:txBody>
      </p:sp>
      <p:sp>
        <p:nvSpPr>
          <p:cNvPr id="16" name="椭圆 15"/>
          <p:cNvSpPr/>
          <p:nvPr>
            <p:custDataLst>
              <p:tags r:id="rId5"/>
            </p:custDataLst>
          </p:nvPr>
        </p:nvSpPr>
        <p:spPr>
          <a:xfrm>
            <a:off x="534446" y="2630964"/>
            <a:ext cx="685800" cy="685800"/>
          </a:xfrm>
          <a:prstGeom prst="ellipse">
            <a:avLst/>
          </a:prstGeom>
          <a:solidFill>
            <a:schemeClr val="accent2"/>
          </a:solidFill>
          <a:ln w="12700" cap="flat" cmpd="sng" algn="ctr">
            <a:noFill/>
            <a:prstDash val="solid"/>
            <a:miter lim="800000"/>
          </a:ln>
          <a:effectLst/>
        </p:spPr>
        <p:txBody>
          <a:bodyPr anchor="ctr"/>
          <a:lstStyle/>
          <a:p>
            <a:pPr algn="ctr" fontAlgn="auto">
              <a:lnSpc>
                <a:spcPct val="150000"/>
              </a:lnSpc>
              <a:defRPr/>
            </a:pPr>
            <a:endParaRPr lang="zh-CN" altLang="en-US" sz="9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Freeform 53"/>
          <p:cNvSpPr>
            <a:spLocks noEditPoints="1"/>
          </p:cNvSpPr>
          <p:nvPr>
            <p:custDataLst>
              <p:tags r:id="rId6"/>
            </p:custDataLst>
          </p:nvPr>
        </p:nvSpPr>
        <p:spPr bwMode="auto">
          <a:xfrm>
            <a:off x="691823" y="2824577"/>
            <a:ext cx="317708" cy="329056"/>
          </a:xfrm>
          <a:custGeom>
            <a:avLst/>
            <a:gdLst>
              <a:gd name="T0" fmla="*/ 411 w 419"/>
              <a:gd name="T1" fmla="*/ 353 h 434"/>
              <a:gd name="T2" fmla="*/ 276 w 419"/>
              <a:gd name="T3" fmla="*/ 143 h 434"/>
              <a:gd name="T4" fmla="*/ 277 w 419"/>
              <a:gd name="T5" fmla="*/ 56 h 434"/>
              <a:gd name="T6" fmla="*/ 304 w 419"/>
              <a:gd name="T7" fmla="*/ 56 h 434"/>
              <a:gd name="T8" fmla="*/ 304 w 419"/>
              <a:gd name="T9" fmla="*/ 0 h 434"/>
              <a:gd name="T10" fmla="*/ 115 w 419"/>
              <a:gd name="T11" fmla="*/ 0 h 434"/>
              <a:gd name="T12" fmla="*/ 115 w 419"/>
              <a:gd name="T13" fmla="*/ 56 h 434"/>
              <a:gd name="T14" fmla="*/ 141 w 419"/>
              <a:gd name="T15" fmla="*/ 56 h 434"/>
              <a:gd name="T16" fmla="*/ 141 w 419"/>
              <a:gd name="T17" fmla="*/ 147 h 434"/>
              <a:gd name="T18" fmla="*/ 8 w 419"/>
              <a:gd name="T19" fmla="*/ 353 h 434"/>
              <a:gd name="T20" fmla="*/ 8 w 419"/>
              <a:gd name="T21" fmla="*/ 354 h 434"/>
              <a:gd name="T22" fmla="*/ 0 w 419"/>
              <a:gd name="T23" fmla="*/ 383 h 434"/>
              <a:gd name="T24" fmla="*/ 43 w 419"/>
              <a:gd name="T25" fmla="*/ 434 h 434"/>
              <a:gd name="T26" fmla="*/ 376 w 419"/>
              <a:gd name="T27" fmla="*/ 434 h 434"/>
              <a:gd name="T28" fmla="*/ 419 w 419"/>
              <a:gd name="T29" fmla="*/ 383 h 434"/>
              <a:gd name="T30" fmla="*/ 411 w 419"/>
              <a:gd name="T31" fmla="*/ 353 h 434"/>
              <a:gd name="T32" fmla="*/ 376 w 419"/>
              <a:gd name="T33" fmla="*/ 421 h 434"/>
              <a:gd name="T34" fmla="*/ 43 w 419"/>
              <a:gd name="T35" fmla="*/ 421 h 434"/>
              <a:gd name="T36" fmla="*/ 13 w 419"/>
              <a:gd name="T37" fmla="*/ 383 h 434"/>
              <a:gd name="T38" fmla="*/ 19 w 419"/>
              <a:gd name="T39" fmla="*/ 360 h 434"/>
              <a:gd name="T40" fmla="*/ 19 w 419"/>
              <a:gd name="T41" fmla="*/ 359 h 434"/>
              <a:gd name="T42" fmla="*/ 153 w 419"/>
              <a:gd name="T43" fmla="*/ 151 h 434"/>
              <a:gd name="T44" fmla="*/ 153 w 419"/>
              <a:gd name="T45" fmla="*/ 57 h 434"/>
              <a:gd name="T46" fmla="*/ 264 w 419"/>
              <a:gd name="T47" fmla="*/ 57 h 434"/>
              <a:gd name="T48" fmla="*/ 263 w 419"/>
              <a:gd name="T49" fmla="*/ 146 h 434"/>
              <a:gd name="T50" fmla="*/ 398 w 419"/>
              <a:gd name="T51" fmla="*/ 357 h 434"/>
              <a:gd name="T52" fmla="*/ 400 w 419"/>
              <a:gd name="T53" fmla="*/ 359 h 434"/>
              <a:gd name="T54" fmla="*/ 406 w 419"/>
              <a:gd name="T55" fmla="*/ 383 h 434"/>
              <a:gd name="T56" fmla="*/ 376 w 419"/>
              <a:gd name="T57" fmla="*/ 42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9" h="432">
                <a:moveTo>
                  <a:pt x="411" y="353"/>
                </a:moveTo>
                <a:cubicBezTo>
                  <a:pt x="276" y="143"/>
                  <a:pt x="276" y="143"/>
                  <a:pt x="276" y="143"/>
                </a:cubicBezTo>
                <a:cubicBezTo>
                  <a:pt x="277" y="56"/>
                  <a:pt x="277" y="56"/>
                  <a:pt x="277" y="56"/>
                </a:cubicBezTo>
                <a:cubicBezTo>
                  <a:pt x="304" y="56"/>
                  <a:pt x="304" y="56"/>
                  <a:pt x="304" y="56"/>
                </a:cubicBezTo>
                <a:cubicBezTo>
                  <a:pt x="304" y="0"/>
                  <a:pt x="304" y="0"/>
                  <a:pt x="304" y="0"/>
                </a:cubicBezTo>
                <a:cubicBezTo>
                  <a:pt x="115" y="0"/>
                  <a:pt x="115" y="0"/>
                  <a:pt x="115" y="0"/>
                </a:cubicBezTo>
                <a:cubicBezTo>
                  <a:pt x="115" y="56"/>
                  <a:pt x="115" y="56"/>
                  <a:pt x="115" y="56"/>
                </a:cubicBezTo>
                <a:cubicBezTo>
                  <a:pt x="141" y="56"/>
                  <a:pt x="141" y="56"/>
                  <a:pt x="141" y="56"/>
                </a:cubicBezTo>
                <a:cubicBezTo>
                  <a:pt x="141" y="147"/>
                  <a:pt x="141" y="147"/>
                  <a:pt x="141" y="147"/>
                </a:cubicBezTo>
                <a:cubicBezTo>
                  <a:pt x="8" y="353"/>
                  <a:pt x="8" y="353"/>
                  <a:pt x="8" y="353"/>
                </a:cubicBezTo>
                <a:cubicBezTo>
                  <a:pt x="8" y="354"/>
                  <a:pt x="8" y="354"/>
                  <a:pt x="8" y="354"/>
                </a:cubicBezTo>
                <a:cubicBezTo>
                  <a:pt x="2" y="364"/>
                  <a:pt x="0" y="372"/>
                  <a:pt x="0" y="383"/>
                </a:cubicBezTo>
                <a:cubicBezTo>
                  <a:pt x="0" y="411"/>
                  <a:pt x="19" y="434"/>
                  <a:pt x="43" y="434"/>
                </a:cubicBezTo>
                <a:cubicBezTo>
                  <a:pt x="376" y="434"/>
                  <a:pt x="376" y="434"/>
                  <a:pt x="376" y="434"/>
                </a:cubicBezTo>
                <a:cubicBezTo>
                  <a:pt x="400" y="434"/>
                  <a:pt x="419" y="411"/>
                  <a:pt x="419" y="383"/>
                </a:cubicBezTo>
                <a:cubicBezTo>
                  <a:pt x="419" y="372"/>
                  <a:pt x="416" y="362"/>
                  <a:pt x="411" y="353"/>
                </a:cubicBezTo>
                <a:close/>
                <a:moveTo>
                  <a:pt x="376" y="421"/>
                </a:moveTo>
                <a:cubicBezTo>
                  <a:pt x="43" y="421"/>
                  <a:pt x="43" y="421"/>
                  <a:pt x="43" y="421"/>
                </a:cubicBezTo>
                <a:cubicBezTo>
                  <a:pt x="26" y="421"/>
                  <a:pt x="13" y="404"/>
                  <a:pt x="13" y="383"/>
                </a:cubicBezTo>
                <a:cubicBezTo>
                  <a:pt x="13" y="374"/>
                  <a:pt x="14" y="368"/>
                  <a:pt x="19" y="360"/>
                </a:cubicBezTo>
                <a:cubicBezTo>
                  <a:pt x="19" y="359"/>
                  <a:pt x="19" y="359"/>
                  <a:pt x="19" y="359"/>
                </a:cubicBezTo>
                <a:cubicBezTo>
                  <a:pt x="153" y="151"/>
                  <a:pt x="153" y="151"/>
                  <a:pt x="153" y="151"/>
                </a:cubicBezTo>
                <a:cubicBezTo>
                  <a:pt x="153" y="57"/>
                  <a:pt x="153" y="57"/>
                  <a:pt x="153" y="57"/>
                </a:cubicBezTo>
                <a:cubicBezTo>
                  <a:pt x="264" y="57"/>
                  <a:pt x="264" y="57"/>
                  <a:pt x="264" y="57"/>
                </a:cubicBezTo>
                <a:cubicBezTo>
                  <a:pt x="263" y="146"/>
                  <a:pt x="263" y="146"/>
                  <a:pt x="263" y="146"/>
                </a:cubicBezTo>
                <a:cubicBezTo>
                  <a:pt x="398" y="357"/>
                  <a:pt x="398" y="357"/>
                  <a:pt x="398" y="357"/>
                </a:cubicBezTo>
                <a:cubicBezTo>
                  <a:pt x="400" y="359"/>
                  <a:pt x="400" y="359"/>
                  <a:pt x="400" y="359"/>
                </a:cubicBezTo>
                <a:cubicBezTo>
                  <a:pt x="404" y="366"/>
                  <a:pt x="406" y="374"/>
                  <a:pt x="406" y="383"/>
                </a:cubicBezTo>
                <a:cubicBezTo>
                  <a:pt x="406" y="404"/>
                  <a:pt x="392" y="421"/>
                  <a:pt x="376" y="4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lnSpc>
                <a:spcPct val="150000"/>
              </a:lnSpc>
            </a:pP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Freeform 54"/>
          <p:cNvSpPr/>
          <p:nvPr>
            <p:custDataLst>
              <p:tags r:id="rId7"/>
            </p:custDataLst>
          </p:nvPr>
        </p:nvSpPr>
        <p:spPr bwMode="auto">
          <a:xfrm>
            <a:off x="862539" y="3331814"/>
            <a:ext cx="212493" cy="148539"/>
          </a:xfrm>
          <a:custGeom>
            <a:avLst/>
            <a:gdLst>
              <a:gd name="T0" fmla="*/ 275 w 281"/>
              <a:gd name="T1" fmla="*/ 145 h 196"/>
              <a:gd name="T2" fmla="*/ 182 w 281"/>
              <a:gd name="T3" fmla="*/ 0 h 196"/>
              <a:gd name="T4" fmla="*/ 97 w 281"/>
              <a:gd name="T5" fmla="*/ 0 h 196"/>
              <a:gd name="T6" fmla="*/ 5 w 281"/>
              <a:gd name="T7" fmla="*/ 147 h 196"/>
              <a:gd name="T8" fmla="*/ 4 w 281"/>
              <a:gd name="T9" fmla="*/ 147 h 196"/>
              <a:gd name="T10" fmla="*/ 0 w 281"/>
              <a:gd name="T11" fmla="*/ 165 h 196"/>
              <a:gd name="T12" fmla="*/ 25 w 281"/>
              <a:gd name="T13" fmla="*/ 196 h 196"/>
              <a:gd name="T14" fmla="*/ 256 w 281"/>
              <a:gd name="T15" fmla="*/ 196 h 196"/>
              <a:gd name="T16" fmla="*/ 281 w 281"/>
              <a:gd name="T17" fmla="*/ 165 h 196"/>
              <a:gd name="T18" fmla="*/ 276 w 281"/>
              <a:gd name="T19" fmla="*/ 147 h 196"/>
              <a:gd name="T20" fmla="*/ 275 w 281"/>
              <a:gd name="T21" fmla="*/ 14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1" h="196">
                <a:moveTo>
                  <a:pt x="275" y="145"/>
                </a:moveTo>
                <a:cubicBezTo>
                  <a:pt x="182" y="0"/>
                  <a:pt x="182" y="0"/>
                  <a:pt x="182" y="0"/>
                </a:cubicBezTo>
                <a:cubicBezTo>
                  <a:pt x="97" y="0"/>
                  <a:pt x="97" y="0"/>
                  <a:pt x="97" y="0"/>
                </a:cubicBezTo>
                <a:cubicBezTo>
                  <a:pt x="5" y="147"/>
                  <a:pt x="5" y="147"/>
                  <a:pt x="5" y="147"/>
                </a:cubicBezTo>
                <a:cubicBezTo>
                  <a:pt x="4" y="147"/>
                  <a:pt x="4" y="147"/>
                  <a:pt x="4" y="147"/>
                </a:cubicBezTo>
                <a:cubicBezTo>
                  <a:pt x="1" y="153"/>
                  <a:pt x="0" y="158"/>
                  <a:pt x="0" y="165"/>
                </a:cubicBezTo>
                <a:cubicBezTo>
                  <a:pt x="0" y="182"/>
                  <a:pt x="11" y="196"/>
                  <a:pt x="25" y="196"/>
                </a:cubicBezTo>
                <a:cubicBezTo>
                  <a:pt x="256" y="196"/>
                  <a:pt x="256" y="196"/>
                  <a:pt x="256" y="196"/>
                </a:cubicBezTo>
                <a:cubicBezTo>
                  <a:pt x="270" y="196"/>
                  <a:pt x="281" y="182"/>
                  <a:pt x="281" y="165"/>
                </a:cubicBezTo>
                <a:cubicBezTo>
                  <a:pt x="281" y="158"/>
                  <a:pt x="279" y="152"/>
                  <a:pt x="276" y="147"/>
                </a:cubicBezTo>
                <a:lnTo>
                  <a:pt x="275"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lnSpc>
                <a:spcPct val="150000"/>
              </a:lnSpc>
            </a:pP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椭圆 20"/>
          <p:cNvSpPr/>
          <p:nvPr>
            <p:custDataLst>
              <p:tags r:id="rId8"/>
            </p:custDataLst>
          </p:nvPr>
        </p:nvSpPr>
        <p:spPr>
          <a:xfrm>
            <a:off x="538415" y="1658938"/>
            <a:ext cx="685800" cy="685800"/>
          </a:xfrm>
          <a:prstGeom prst="ellipse">
            <a:avLst/>
          </a:prstGeom>
          <a:solidFill>
            <a:schemeClr val="accent1"/>
          </a:solidFill>
          <a:ln w="12700" cap="flat" cmpd="sng" algn="ctr">
            <a:noFill/>
            <a:prstDash val="solid"/>
            <a:miter lim="800000"/>
          </a:ln>
          <a:effectLst/>
        </p:spPr>
        <p:txBody>
          <a:bodyPr anchor="ctr"/>
          <a:lstStyle/>
          <a:p>
            <a:pPr algn="ctr" fontAlgn="auto">
              <a:lnSpc>
                <a:spcPct val="150000"/>
              </a:lnSpc>
              <a:defRPr/>
            </a:pPr>
            <a:endParaRPr lang="zh-CN" altLang="en-US" sz="9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Freeform 34"/>
          <p:cNvSpPr/>
          <p:nvPr>
            <p:custDataLst>
              <p:tags r:id="rId9"/>
            </p:custDataLst>
          </p:nvPr>
        </p:nvSpPr>
        <p:spPr bwMode="auto">
          <a:xfrm>
            <a:off x="825022" y="1925346"/>
            <a:ext cx="112361" cy="112586"/>
          </a:xfrm>
          <a:custGeom>
            <a:avLst/>
            <a:gdLst>
              <a:gd name="T0" fmla="*/ 305 w 497"/>
              <a:gd name="T1" fmla="*/ 0 h 498"/>
              <a:gd name="T2" fmla="*/ 192 w 497"/>
              <a:gd name="T3" fmla="*/ 0 h 498"/>
              <a:gd name="T4" fmla="*/ 192 w 497"/>
              <a:gd name="T5" fmla="*/ 192 h 498"/>
              <a:gd name="T6" fmla="*/ 0 w 497"/>
              <a:gd name="T7" fmla="*/ 192 h 498"/>
              <a:gd name="T8" fmla="*/ 0 w 497"/>
              <a:gd name="T9" fmla="*/ 303 h 498"/>
              <a:gd name="T10" fmla="*/ 192 w 497"/>
              <a:gd name="T11" fmla="*/ 303 h 498"/>
              <a:gd name="T12" fmla="*/ 192 w 497"/>
              <a:gd name="T13" fmla="*/ 498 h 498"/>
              <a:gd name="T14" fmla="*/ 305 w 497"/>
              <a:gd name="T15" fmla="*/ 498 h 498"/>
              <a:gd name="T16" fmla="*/ 305 w 497"/>
              <a:gd name="T17" fmla="*/ 303 h 498"/>
              <a:gd name="T18" fmla="*/ 497 w 497"/>
              <a:gd name="T19" fmla="*/ 303 h 498"/>
              <a:gd name="T20" fmla="*/ 497 w 497"/>
              <a:gd name="T21" fmla="*/ 192 h 498"/>
              <a:gd name="T22" fmla="*/ 305 w 497"/>
              <a:gd name="T23" fmla="*/ 192 h 498"/>
              <a:gd name="T24" fmla="*/ 305 w 497"/>
              <a:gd name="T25"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7" h="498">
                <a:moveTo>
                  <a:pt x="305" y="0"/>
                </a:moveTo>
                <a:lnTo>
                  <a:pt x="192" y="0"/>
                </a:lnTo>
                <a:lnTo>
                  <a:pt x="192" y="192"/>
                </a:lnTo>
                <a:lnTo>
                  <a:pt x="0" y="192"/>
                </a:lnTo>
                <a:lnTo>
                  <a:pt x="0" y="303"/>
                </a:lnTo>
                <a:lnTo>
                  <a:pt x="192" y="303"/>
                </a:lnTo>
                <a:lnTo>
                  <a:pt x="192" y="498"/>
                </a:lnTo>
                <a:lnTo>
                  <a:pt x="305" y="498"/>
                </a:lnTo>
                <a:lnTo>
                  <a:pt x="305" y="303"/>
                </a:lnTo>
                <a:lnTo>
                  <a:pt x="497" y="303"/>
                </a:lnTo>
                <a:lnTo>
                  <a:pt x="497" y="192"/>
                </a:lnTo>
                <a:lnTo>
                  <a:pt x="305" y="192"/>
                </a:lnTo>
                <a:lnTo>
                  <a:pt x="30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lnSpc>
                <a:spcPct val="150000"/>
              </a:lnSpc>
            </a:pP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35"/>
          <p:cNvSpPr>
            <a:spLocks noEditPoints="1"/>
          </p:cNvSpPr>
          <p:nvPr>
            <p:custDataLst>
              <p:tags r:id="rId10"/>
            </p:custDataLst>
          </p:nvPr>
        </p:nvSpPr>
        <p:spPr bwMode="auto">
          <a:xfrm>
            <a:off x="753808" y="1844862"/>
            <a:ext cx="255015" cy="248685"/>
          </a:xfrm>
          <a:custGeom>
            <a:avLst/>
            <a:gdLst>
              <a:gd name="T0" fmla="*/ 451 w 476"/>
              <a:gd name="T1" fmla="*/ 65 h 464"/>
              <a:gd name="T2" fmla="*/ 321 w 476"/>
              <a:gd name="T3" fmla="*/ 65 h 464"/>
              <a:gd name="T4" fmla="*/ 321 w 476"/>
              <a:gd name="T5" fmla="*/ 0 h 464"/>
              <a:gd name="T6" fmla="*/ 155 w 476"/>
              <a:gd name="T7" fmla="*/ 0 h 464"/>
              <a:gd name="T8" fmla="*/ 155 w 476"/>
              <a:gd name="T9" fmla="*/ 65 h 464"/>
              <a:gd name="T10" fmla="*/ 25 w 476"/>
              <a:gd name="T11" fmla="*/ 65 h 464"/>
              <a:gd name="T12" fmla="*/ 0 w 476"/>
              <a:gd name="T13" fmla="*/ 90 h 464"/>
              <a:gd name="T14" fmla="*/ 0 w 476"/>
              <a:gd name="T15" fmla="*/ 420 h 464"/>
              <a:gd name="T16" fmla="*/ 25 w 476"/>
              <a:gd name="T17" fmla="*/ 445 h 464"/>
              <a:gd name="T18" fmla="*/ 71 w 476"/>
              <a:gd name="T19" fmla="*/ 445 h 464"/>
              <a:gd name="T20" fmla="*/ 78 w 476"/>
              <a:gd name="T21" fmla="*/ 464 h 464"/>
              <a:gd name="T22" fmla="*/ 113 w 476"/>
              <a:gd name="T23" fmla="*/ 464 h 464"/>
              <a:gd name="T24" fmla="*/ 115 w 476"/>
              <a:gd name="T25" fmla="*/ 445 h 464"/>
              <a:gd name="T26" fmla="*/ 366 w 476"/>
              <a:gd name="T27" fmla="*/ 445 h 464"/>
              <a:gd name="T28" fmla="*/ 368 w 476"/>
              <a:gd name="T29" fmla="*/ 464 h 464"/>
              <a:gd name="T30" fmla="*/ 403 w 476"/>
              <a:gd name="T31" fmla="*/ 464 h 464"/>
              <a:gd name="T32" fmla="*/ 410 w 476"/>
              <a:gd name="T33" fmla="*/ 445 h 464"/>
              <a:gd name="T34" fmla="*/ 451 w 476"/>
              <a:gd name="T35" fmla="*/ 445 h 464"/>
              <a:gd name="T36" fmla="*/ 476 w 476"/>
              <a:gd name="T37" fmla="*/ 420 h 464"/>
              <a:gd name="T38" fmla="*/ 476 w 476"/>
              <a:gd name="T39" fmla="*/ 90 h 464"/>
              <a:gd name="T40" fmla="*/ 451 w 476"/>
              <a:gd name="T41" fmla="*/ 65 h 464"/>
              <a:gd name="T42" fmla="*/ 187 w 476"/>
              <a:gd name="T43" fmla="*/ 28 h 464"/>
              <a:gd name="T44" fmla="*/ 187 w 476"/>
              <a:gd name="T45" fmla="*/ 28 h 464"/>
              <a:gd name="T46" fmla="*/ 291 w 476"/>
              <a:gd name="T47" fmla="*/ 28 h 464"/>
              <a:gd name="T48" fmla="*/ 291 w 476"/>
              <a:gd name="T49" fmla="*/ 65 h 464"/>
              <a:gd name="T50" fmla="*/ 291 w 476"/>
              <a:gd name="T51" fmla="*/ 65 h 464"/>
              <a:gd name="T52" fmla="*/ 287 w 476"/>
              <a:gd name="T53" fmla="*/ 65 h 464"/>
              <a:gd name="T54" fmla="*/ 283 w 476"/>
              <a:gd name="T55" fmla="*/ 65 h 464"/>
              <a:gd name="T56" fmla="*/ 278 w 476"/>
              <a:gd name="T57" fmla="*/ 65 h 464"/>
              <a:gd name="T58" fmla="*/ 274 w 476"/>
              <a:gd name="T59" fmla="*/ 65 h 464"/>
              <a:gd name="T60" fmla="*/ 270 w 476"/>
              <a:gd name="T61" fmla="*/ 65 h 464"/>
              <a:gd name="T62" fmla="*/ 266 w 476"/>
              <a:gd name="T63" fmla="*/ 65 h 464"/>
              <a:gd name="T64" fmla="*/ 262 w 476"/>
              <a:gd name="T65" fmla="*/ 65 h 464"/>
              <a:gd name="T66" fmla="*/ 258 w 476"/>
              <a:gd name="T67" fmla="*/ 65 h 464"/>
              <a:gd name="T68" fmla="*/ 253 w 476"/>
              <a:gd name="T69" fmla="*/ 65 h 464"/>
              <a:gd name="T70" fmla="*/ 249 w 476"/>
              <a:gd name="T71" fmla="*/ 65 h 464"/>
              <a:gd name="T72" fmla="*/ 245 w 476"/>
              <a:gd name="T73" fmla="*/ 65 h 464"/>
              <a:gd name="T74" fmla="*/ 241 w 476"/>
              <a:gd name="T75" fmla="*/ 65 h 464"/>
              <a:gd name="T76" fmla="*/ 237 w 476"/>
              <a:gd name="T77" fmla="*/ 65 h 464"/>
              <a:gd name="T78" fmla="*/ 233 w 476"/>
              <a:gd name="T79" fmla="*/ 65 h 464"/>
              <a:gd name="T80" fmla="*/ 228 w 476"/>
              <a:gd name="T81" fmla="*/ 65 h 464"/>
              <a:gd name="T82" fmla="*/ 224 w 476"/>
              <a:gd name="T83" fmla="*/ 65 h 464"/>
              <a:gd name="T84" fmla="*/ 220 w 476"/>
              <a:gd name="T85" fmla="*/ 65 h 464"/>
              <a:gd name="T86" fmla="*/ 216 w 476"/>
              <a:gd name="T87" fmla="*/ 65 h 464"/>
              <a:gd name="T88" fmla="*/ 212 w 476"/>
              <a:gd name="T89" fmla="*/ 65 h 464"/>
              <a:gd name="T90" fmla="*/ 208 w 476"/>
              <a:gd name="T91" fmla="*/ 65 h 464"/>
              <a:gd name="T92" fmla="*/ 203 w 476"/>
              <a:gd name="T93" fmla="*/ 65 h 464"/>
              <a:gd name="T94" fmla="*/ 199 w 476"/>
              <a:gd name="T95" fmla="*/ 65 h 464"/>
              <a:gd name="T96" fmla="*/ 195 w 476"/>
              <a:gd name="T97" fmla="*/ 65 h 464"/>
              <a:gd name="T98" fmla="*/ 191 w 476"/>
              <a:gd name="T99" fmla="*/ 65 h 464"/>
              <a:gd name="T100" fmla="*/ 187 w 476"/>
              <a:gd name="T101" fmla="*/ 65 h 464"/>
              <a:gd name="T102" fmla="*/ 187 w 476"/>
              <a:gd name="T103" fmla="*/ 28 h 464"/>
              <a:gd name="T104" fmla="*/ 238 w 476"/>
              <a:gd name="T105" fmla="*/ 402 h 464"/>
              <a:gd name="T106" fmla="*/ 91 w 476"/>
              <a:gd name="T107" fmla="*/ 255 h 464"/>
              <a:gd name="T108" fmla="*/ 238 w 476"/>
              <a:gd name="T109" fmla="*/ 108 h 464"/>
              <a:gd name="T110" fmla="*/ 385 w 476"/>
              <a:gd name="T111" fmla="*/ 255 h 464"/>
              <a:gd name="T112" fmla="*/ 238 w 476"/>
              <a:gd name="T113" fmla="*/ 40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6" h="462">
                <a:moveTo>
                  <a:pt x="451" y="65"/>
                </a:moveTo>
                <a:cubicBezTo>
                  <a:pt x="321" y="65"/>
                  <a:pt x="321" y="65"/>
                  <a:pt x="321" y="65"/>
                </a:cubicBezTo>
                <a:cubicBezTo>
                  <a:pt x="321" y="0"/>
                  <a:pt x="321" y="0"/>
                  <a:pt x="321" y="0"/>
                </a:cubicBezTo>
                <a:cubicBezTo>
                  <a:pt x="155" y="0"/>
                  <a:pt x="155" y="0"/>
                  <a:pt x="155" y="0"/>
                </a:cubicBezTo>
                <a:cubicBezTo>
                  <a:pt x="155" y="65"/>
                  <a:pt x="155" y="65"/>
                  <a:pt x="155" y="65"/>
                </a:cubicBezTo>
                <a:cubicBezTo>
                  <a:pt x="25" y="65"/>
                  <a:pt x="25" y="65"/>
                  <a:pt x="25" y="65"/>
                </a:cubicBezTo>
                <a:cubicBezTo>
                  <a:pt x="11" y="65"/>
                  <a:pt x="0" y="76"/>
                  <a:pt x="0" y="90"/>
                </a:cubicBezTo>
                <a:cubicBezTo>
                  <a:pt x="0" y="420"/>
                  <a:pt x="0" y="420"/>
                  <a:pt x="0" y="420"/>
                </a:cubicBezTo>
                <a:cubicBezTo>
                  <a:pt x="0" y="434"/>
                  <a:pt x="11" y="445"/>
                  <a:pt x="25" y="445"/>
                </a:cubicBezTo>
                <a:cubicBezTo>
                  <a:pt x="71" y="445"/>
                  <a:pt x="71" y="445"/>
                  <a:pt x="71" y="445"/>
                </a:cubicBezTo>
                <a:cubicBezTo>
                  <a:pt x="78" y="464"/>
                  <a:pt x="78" y="464"/>
                  <a:pt x="78" y="464"/>
                </a:cubicBezTo>
                <a:cubicBezTo>
                  <a:pt x="113" y="464"/>
                  <a:pt x="113" y="464"/>
                  <a:pt x="113" y="464"/>
                </a:cubicBezTo>
                <a:cubicBezTo>
                  <a:pt x="115" y="445"/>
                  <a:pt x="115" y="445"/>
                  <a:pt x="115" y="445"/>
                </a:cubicBezTo>
                <a:cubicBezTo>
                  <a:pt x="366" y="445"/>
                  <a:pt x="366" y="445"/>
                  <a:pt x="366" y="445"/>
                </a:cubicBezTo>
                <a:cubicBezTo>
                  <a:pt x="368" y="464"/>
                  <a:pt x="368" y="464"/>
                  <a:pt x="368" y="464"/>
                </a:cubicBezTo>
                <a:cubicBezTo>
                  <a:pt x="403" y="464"/>
                  <a:pt x="403" y="464"/>
                  <a:pt x="403" y="464"/>
                </a:cubicBezTo>
                <a:cubicBezTo>
                  <a:pt x="410" y="445"/>
                  <a:pt x="410" y="445"/>
                  <a:pt x="410" y="445"/>
                </a:cubicBezTo>
                <a:cubicBezTo>
                  <a:pt x="451" y="445"/>
                  <a:pt x="451" y="445"/>
                  <a:pt x="451" y="445"/>
                </a:cubicBezTo>
                <a:cubicBezTo>
                  <a:pt x="465" y="445"/>
                  <a:pt x="476" y="434"/>
                  <a:pt x="476" y="420"/>
                </a:cubicBezTo>
                <a:cubicBezTo>
                  <a:pt x="476" y="90"/>
                  <a:pt x="476" y="90"/>
                  <a:pt x="476" y="90"/>
                </a:cubicBezTo>
                <a:cubicBezTo>
                  <a:pt x="476" y="76"/>
                  <a:pt x="465" y="65"/>
                  <a:pt x="451" y="65"/>
                </a:cubicBezTo>
                <a:close/>
                <a:moveTo>
                  <a:pt x="187" y="28"/>
                </a:moveTo>
                <a:cubicBezTo>
                  <a:pt x="187" y="28"/>
                  <a:pt x="187" y="28"/>
                  <a:pt x="187" y="28"/>
                </a:cubicBezTo>
                <a:cubicBezTo>
                  <a:pt x="291" y="28"/>
                  <a:pt x="291" y="28"/>
                  <a:pt x="291" y="28"/>
                </a:cubicBezTo>
                <a:cubicBezTo>
                  <a:pt x="291" y="65"/>
                  <a:pt x="291" y="65"/>
                  <a:pt x="291" y="65"/>
                </a:cubicBezTo>
                <a:cubicBezTo>
                  <a:pt x="291" y="65"/>
                  <a:pt x="291" y="65"/>
                  <a:pt x="291" y="65"/>
                </a:cubicBezTo>
                <a:cubicBezTo>
                  <a:pt x="287" y="65"/>
                  <a:pt x="287" y="65"/>
                  <a:pt x="287" y="65"/>
                </a:cubicBezTo>
                <a:cubicBezTo>
                  <a:pt x="283" y="65"/>
                  <a:pt x="283" y="65"/>
                  <a:pt x="283" y="65"/>
                </a:cubicBezTo>
                <a:cubicBezTo>
                  <a:pt x="278" y="65"/>
                  <a:pt x="278" y="65"/>
                  <a:pt x="278" y="65"/>
                </a:cubicBezTo>
                <a:cubicBezTo>
                  <a:pt x="274" y="65"/>
                  <a:pt x="274" y="65"/>
                  <a:pt x="274" y="65"/>
                </a:cubicBezTo>
                <a:cubicBezTo>
                  <a:pt x="270" y="65"/>
                  <a:pt x="270" y="65"/>
                  <a:pt x="270" y="65"/>
                </a:cubicBezTo>
                <a:cubicBezTo>
                  <a:pt x="266" y="65"/>
                  <a:pt x="266" y="65"/>
                  <a:pt x="266" y="65"/>
                </a:cubicBezTo>
                <a:cubicBezTo>
                  <a:pt x="262" y="65"/>
                  <a:pt x="262" y="65"/>
                  <a:pt x="262" y="65"/>
                </a:cubicBezTo>
                <a:cubicBezTo>
                  <a:pt x="258" y="65"/>
                  <a:pt x="258" y="65"/>
                  <a:pt x="258" y="65"/>
                </a:cubicBezTo>
                <a:cubicBezTo>
                  <a:pt x="253" y="65"/>
                  <a:pt x="253" y="65"/>
                  <a:pt x="253" y="65"/>
                </a:cubicBezTo>
                <a:cubicBezTo>
                  <a:pt x="249" y="65"/>
                  <a:pt x="249" y="65"/>
                  <a:pt x="249" y="65"/>
                </a:cubicBezTo>
                <a:cubicBezTo>
                  <a:pt x="245" y="65"/>
                  <a:pt x="245" y="65"/>
                  <a:pt x="245" y="65"/>
                </a:cubicBezTo>
                <a:cubicBezTo>
                  <a:pt x="241" y="65"/>
                  <a:pt x="241" y="65"/>
                  <a:pt x="241" y="65"/>
                </a:cubicBezTo>
                <a:cubicBezTo>
                  <a:pt x="237" y="65"/>
                  <a:pt x="237" y="65"/>
                  <a:pt x="237" y="65"/>
                </a:cubicBezTo>
                <a:cubicBezTo>
                  <a:pt x="233" y="65"/>
                  <a:pt x="233" y="65"/>
                  <a:pt x="233" y="65"/>
                </a:cubicBezTo>
                <a:cubicBezTo>
                  <a:pt x="228" y="65"/>
                  <a:pt x="228" y="65"/>
                  <a:pt x="228" y="65"/>
                </a:cubicBezTo>
                <a:cubicBezTo>
                  <a:pt x="224" y="65"/>
                  <a:pt x="224" y="65"/>
                  <a:pt x="224" y="65"/>
                </a:cubicBezTo>
                <a:cubicBezTo>
                  <a:pt x="220" y="65"/>
                  <a:pt x="220" y="65"/>
                  <a:pt x="220" y="65"/>
                </a:cubicBezTo>
                <a:cubicBezTo>
                  <a:pt x="216" y="65"/>
                  <a:pt x="216" y="65"/>
                  <a:pt x="216" y="65"/>
                </a:cubicBezTo>
                <a:cubicBezTo>
                  <a:pt x="212" y="65"/>
                  <a:pt x="212" y="65"/>
                  <a:pt x="212" y="65"/>
                </a:cubicBezTo>
                <a:cubicBezTo>
                  <a:pt x="208" y="65"/>
                  <a:pt x="208" y="65"/>
                  <a:pt x="208" y="65"/>
                </a:cubicBezTo>
                <a:cubicBezTo>
                  <a:pt x="203" y="65"/>
                  <a:pt x="203" y="65"/>
                  <a:pt x="203" y="65"/>
                </a:cubicBezTo>
                <a:cubicBezTo>
                  <a:pt x="199" y="65"/>
                  <a:pt x="199" y="65"/>
                  <a:pt x="199" y="65"/>
                </a:cubicBezTo>
                <a:cubicBezTo>
                  <a:pt x="195" y="65"/>
                  <a:pt x="195" y="65"/>
                  <a:pt x="195" y="65"/>
                </a:cubicBezTo>
                <a:cubicBezTo>
                  <a:pt x="191" y="65"/>
                  <a:pt x="191" y="65"/>
                  <a:pt x="191" y="65"/>
                </a:cubicBezTo>
                <a:cubicBezTo>
                  <a:pt x="187" y="65"/>
                  <a:pt x="187" y="65"/>
                  <a:pt x="187" y="65"/>
                </a:cubicBezTo>
                <a:lnTo>
                  <a:pt x="187" y="28"/>
                </a:lnTo>
                <a:close/>
                <a:moveTo>
                  <a:pt x="238" y="402"/>
                </a:moveTo>
                <a:cubicBezTo>
                  <a:pt x="157" y="402"/>
                  <a:pt x="91" y="336"/>
                  <a:pt x="91" y="255"/>
                </a:cubicBezTo>
                <a:cubicBezTo>
                  <a:pt x="91" y="174"/>
                  <a:pt x="157" y="108"/>
                  <a:pt x="238" y="108"/>
                </a:cubicBezTo>
                <a:cubicBezTo>
                  <a:pt x="319" y="108"/>
                  <a:pt x="385" y="174"/>
                  <a:pt x="385" y="255"/>
                </a:cubicBezTo>
                <a:cubicBezTo>
                  <a:pt x="385" y="336"/>
                  <a:pt x="319" y="402"/>
                  <a:pt x="238" y="4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lnSpc>
                <a:spcPct val="150000"/>
              </a:lnSpc>
            </a:pP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虚拟训练搭档</a:t>
              </a:r>
            </a:p>
          </p:txBody>
        </p:sp>
        <p:sp>
          <p:nvSpPr>
            <p:cNvPr id="15" name="矩形 14"/>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25" name="图片 24" descr="口播机器人"/>
          <p:cNvPicPr>
            <a:picLocks noChangeAspect="1"/>
          </p:cNvPicPr>
          <p:nvPr/>
        </p:nvPicPr>
        <p:blipFill>
          <a:blip r:embed="rId13"/>
          <a:stretch>
            <a:fillRect/>
          </a:stretch>
        </p:blipFill>
        <p:spPr>
          <a:xfrm>
            <a:off x="5220335" y="1311910"/>
            <a:ext cx="3011805" cy="28117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2"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2"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2"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2"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2"/>
      <p:bldP spid="9" grpId="2"/>
      <p:bldP spid="11" grpId="2"/>
      <p:bldP spid="14" grpId="2"/>
      <p:bldP spid="16" grpId="0" bldLvl="0" animBg="1"/>
      <p:bldP spid="18" grpId="0" bldLvl="0" animBg="1"/>
      <p:bldP spid="19" grpId="0" bldLvl="0" animBg="1"/>
      <p:bldP spid="21" grpId="0" bldLvl="0" animBg="1"/>
      <p:bldP spid="23" grpId="0" bldLvl="0" animBg="1"/>
      <p:bldP spid="2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虚拟训练搭档</a:t>
              </a:r>
            </a:p>
          </p:txBody>
        </p:sp>
        <p:sp>
          <p:nvSpPr>
            <p:cNvPr id="4" name="矩形 3"/>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13" name="矩形 12"/>
          <p:cNvSpPr/>
          <p:nvPr/>
        </p:nvSpPr>
        <p:spPr>
          <a:xfrm>
            <a:off x="5142540" y="1232260"/>
            <a:ext cx="3697807" cy="2596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172" y="375626"/>
            <a:ext cx="1899207" cy="2182319"/>
          </a:xfrm>
          <a:prstGeom prst="rect">
            <a:avLst/>
          </a:prstGeom>
        </p:spPr>
      </p:pic>
      <p:pic>
        <p:nvPicPr>
          <p:cNvPr id="7" name="图片 6">
            <a:extLst>
              <a:ext uri="{FF2B5EF4-FFF2-40B4-BE49-F238E27FC236}">
                <a16:creationId xmlns:a16="http://schemas.microsoft.com/office/drawing/2014/main" id="{90265489-5331-B0BF-8942-4DA17561C196}"/>
              </a:ext>
            </a:extLst>
          </p:cNvPr>
          <p:cNvPicPr>
            <a:picLocks noChangeAspect="1"/>
          </p:cNvPicPr>
          <p:nvPr/>
        </p:nvPicPr>
        <p:blipFill>
          <a:blip r:embed="rId4"/>
          <a:stretch>
            <a:fillRect/>
          </a:stretch>
        </p:blipFill>
        <p:spPr>
          <a:xfrm>
            <a:off x="378505" y="988368"/>
            <a:ext cx="3697808" cy="2182319"/>
          </a:xfrm>
          <a:prstGeom prst="rect">
            <a:avLst/>
          </a:prstGeom>
        </p:spPr>
      </p:pic>
      <p:pic>
        <p:nvPicPr>
          <p:cNvPr id="14" name="图片 13">
            <a:extLst>
              <a:ext uri="{FF2B5EF4-FFF2-40B4-BE49-F238E27FC236}">
                <a16:creationId xmlns:a16="http://schemas.microsoft.com/office/drawing/2014/main" id="{1BB1656E-41CD-9030-6246-0BCF892F01FB}"/>
              </a:ext>
            </a:extLst>
          </p:cNvPr>
          <p:cNvPicPr>
            <a:picLocks noChangeAspect="1"/>
          </p:cNvPicPr>
          <p:nvPr/>
        </p:nvPicPr>
        <p:blipFill>
          <a:blip r:embed="rId5"/>
          <a:stretch>
            <a:fillRect/>
          </a:stretch>
        </p:blipFill>
        <p:spPr>
          <a:xfrm>
            <a:off x="4666249" y="2177073"/>
            <a:ext cx="3959845" cy="247501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智能教学助理</a:t>
              </a:r>
            </a:p>
          </p:txBody>
        </p:sp>
        <p:sp>
          <p:nvSpPr>
            <p:cNvPr id="4" name="矩形 3"/>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6" name="图片 5" descr="计划机器人"/>
          <p:cNvPicPr>
            <a:picLocks noChangeAspect="1"/>
          </p:cNvPicPr>
          <p:nvPr/>
        </p:nvPicPr>
        <p:blipFill>
          <a:blip r:embed="rId11"/>
          <a:stretch>
            <a:fillRect/>
          </a:stretch>
        </p:blipFill>
        <p:spPr>
          <a:xfrm>
            <a:off x="5256530" y="1203960"/>
            <a:ext cx="3169285" cy="2837180"/>
          </a:xfrm>
          <a:prstGeom prst="rect">
            <a:avLst/>
          </a:prstGeom>
        </p:spPr>
      </p:pic>
      <p:grpSp>
        <p:nvGrpSpPr>
          <p:cNvPr id="7" name="组合 6"/>
          <p:cNvGrpSpPr/>
          <p:nvPr/>
        </p:nvGrpSpPr>
        <p:grpSpPr>
          <a:xfrm>
            <a:off x="791845" y="1744345"/>
            <a:ext cx="590550" cy="1551940"/>
            <a:chOff x="1247" y="2180"/>
            <a:chExt cx="930" cy="2444"/>
          </a:xfrm>
        </p:grpSpPr>
        <p:sp>
          <p:nvSpPr>
            <p:cNvPr id="56" name="îš1íḋe"/>
            <p:cNvSpPr/>
            <p:nvPr>
              <p:custDataLst>
                <p:tags r:id="rId5"/>
              </p:custDataLst>
            </p:nvPr>
          </p:nvSpPr>
          <p:spPr>
            <a:xfrm flipH="1">
              <a:off x="1247" y="2180"/>
              <a:ext cx="930" cy="932"/>
            </a:xfrm>
            <a:prstGeom prst="ellipse">
              <a:avLst/>
            </a:prstGeom>
            <a:solidFill>
              <a:schemeClr val="accent1"/>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sz="1350" dirty="0">
                <a:solidFill>
                  <a:schemeClr val="tx1">
                    <a:lumMod val="75000"/>
                    <a:lumOff val="25000"/>
                  </a:schemeClr>
                </a:solidFill>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52" name="íšļîḓè"/>
            <p:cNvSpPr/>
            <p:nvPr>
              <p:custDataLst>
                <p:tags r:id="rId6"/>
              </p:custDataLst>
            </p:nvPr>
          </p:nvSpPr>
          <p:spPr>
            <a:xfrm flipH="1">
              <a:off x="1247" y="3710"/>
              <a:ext cx="914" cy="914"/>
            </a:xfrm>
            <a:prstGeom prst="ellipse">
              <a:avLst/>
            </a:prstGeom>
            <a:solidFill>
              <a:schemeClr val="accent2"/>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sz="1350" dirty="0">
                <a:solidFill>
                  <a:schemeClr val="tx1">
                    <a:lumMod val="75000"/>
                    <a:lumOff val="25000"/>
                  </a:schemeClr>
                </a:solidFill>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59" name="iconfont-11432-4397104"/>
            <p:cNvSpPr>
              <a:spLocks noChangeAspect="1"/>
            </p:cNvSpPr>
            <p:nvPr>
              <p:custDataLst>
                <p:tags r:id="rId7"/>
              </p:custDataLst>
            </p:nvPr>
          </p:nvSpPr>
          <p:spPr>
            <a:xfrm>
              <a:off x="1530" y="2463"/>
              <a:ext cx="360" cy="387"/>
            </a:xfrm>
            <a:custGeom>
              <a:avLst/>
              <a:gdLst>
                <a:gd name="connsiteX0" fmla="*/ 195226 w 495208"/>
                <a:gd name="connsiteY0" fmla="*/ 381028 h 533400"/>
                <a:gd name="connsiteX1" fmla="*/ 385691 w 495208"/>
                <a:gd name="connsiteY1" fmla="*/ 381028 h 533400"/>
                <a:gd name="connsiteX2" fmla="*/ 409499 w 495208"/>
                <a:gd name="connsiteY2" fmla="*/ 404836 h 533400"/>
                <a:gd name="connsiteX3" fmla="*/ 385691 w 495208"/>
                <a:gd name="connsiteY3" fmla="*/ 428644 h 533400"/>
                <a:gd name="connsiteX4" fmla="*/ 195226 w 495208"/>
                <a:gd name="connsiteY4" fmla="*/ 428644 h 533400"/>
                <a:gd name="connsiteX5" fmla="*/ 171418 w 495208"/>
                <a:gd name="connsiteY5" fmla="*/ 404836 h 533400"/>
                <a:gd name="connsiteX6" fmla="*/ 195226 w 495208"/>
                <a:gd name="connsiteY6" fmla="*/ 381028 h 533400"/>
                <a:gd name="connsiteX7" fmla="*/ 195226 w 495208"/>
                <a:gd name="connsiteY7" fmla="*/ 242842 h 533400"/>
                <a:gd name="connsiteX8" fmla="*/ 385691 w 495208"/>
                <a:gd name="connsiteY8" fmla="*/ 242842 h 533400"/>
                <a:gd name="connsiteX9" fmla="*/ 409499 w 495208"/>
                <a:gd name="connsiteY9" fmla="*/ 266650 h 533400"/>
                <a:gd name="connsiteX10" fmla="*/ 385691 w 495208"/>
                <a:gd name="connsiteY10" fmla="*/ 290458 h 533400"/>
                <a:gd name="connsiteX11" fmla="*/ 195226 w 495208"/>
                <a:gd name="connsiteY11" fmla="*/ 290458 h 533400"/>
                <a:gd name="connsiteX12" fmla="*/ 171418 w 495208"/>
                <a:gd name="connsiteY12" fmla="*/ 266650 h 533400"/>
                <a:gd name="connsiteX13" fmla="*/ 195226 w 495208"/>
                <a:gd name="connsiteY13" fmla="*/ 242842 h 533400"/>
                <a:gd name="connsiteX14" fmla="*/ 195226 w 495208"/>
                <a:gd name="connsiteY14" fmla="*/ 104756 h 533400"/>
                <a:gd name="connsiteX15" fmla="*/ 385691 w 495208"/>
                <a:gd name="connsiteY15" fmla="*/ 104756 h 533400"/>
                <a:gd name="connsiteX16" fmla="*/ 409499 w 495208"/>
                <a:gd name="connsiteY16" fmla="*/ 128564 h 533400"/>
                <a:gd name="connsiteX17" fmla="*/ 385691 w 495208"/>
                <a:gd name="connsiteY17" fmla="*/ 152372 h 533400"/>
                <a:gd name="connsiteX18" fmla="*/ 195226 w 495208"/>
                <a:gd name="connsiteY18" fmla="*/ 152372 h 533400"/>
                <a:gd name="connsiteX19" fmla="*/ 171418 w 495208"/>
                <a:gd name="connsiteY19" fmla="*/ 128564 h 533400"/>
                <a:gd name="connsiteX20" fmla="*/ 195226 w 495208"/>
                <a:gd name="connsiteY20" fmla="*/ 104756 h 533400"/>
                <a:gd name="connsiteX21" fmla="*/ 71424 w 495208"/>
                <a:gd name="connsiteY21" fmla="*/ 47625 h 533400"/>
                <a:gd name="connsiteX22" fmla="*/ 47616 w 495208"/>
                <a:gd name="connsiteY22" fmla="*/ 71438 h 533400"/>
                <a:gd name="connsiteX23" fmla="*/ 47616 w 495208"/>
                <a:gd name="connsiteY23" fmla="*/ 461962 h 533400"/>
                <a:gd name="connsiteX24" fmla="*/ 71424 w 495208"/>
                <a:gd name="connsiteY24" fmla="*/ 485775 h 533400"/>
                <a:gd name="connsiteX25" fmla="*/ 423784 w 495208"/>
                <a:gd name="connsiteY25" fmla="*/ 485775 h 533400"/>
                <a:gd name="connsiteX26" fmla="*/ 447592 w 495208"/>
                <a:gd name="connsiteY26" fmla="*/ 461962 h 533400"/>
                <a:gd name="connsiteX27" fmla="*/ 447592 w 495208"/>
                <a:gd name="connsiteY27" fmla="*/ 71438 h 533400"/>
                <a:gd name="connsiteX28" fmla="*/ 423784 w 495208"/>
                <a:gd name="connsiteY28" fmla="*/ 47625 h 533400"/>
                <a:gd name="connsiteX29" fmla="*/ 41664 w 495208"/>
                <a:gd name="connsiteY29" fmla="*/ 0 h 533400"/>
                <a:gd name="connsiteX30" fmla="*/ 453544 w 495208"/>
                <a:gd name="connsiteY30" fmla="*/ 0 h 533400"/>
                <a:gd name="connsiteX31" fmla="*/ 495208 w 495208"/>
                <a:gd name="connsiteY31" fmla="*/ 41672 h 533400"/>
                <a:gd name="connsiteX32" fmla="*/ 495208 w 495208"/>
                <a:gd name="connsiteY32" fmla="*/ 491728 h 533400"/>
                <a:gd name="connsiteX33" fmla="*/ 453544 w 495208"/>
                <a:gd name="connsiteY33" fmla="*/ 533400 h 533400"/>
                <a:gd name="connsiteX34" fmla="*/ 41664 w 495208"/>
                <a:gd name="connsiteY34" fmla="*/ 533400 h 533400"/>
                <a:gd name="connsiteX35" fmla="*/ 0 w 495208"/>
                <a:gd name="connsiteY35" fmla="*/ 491728 h 533400"/>
                <a:gd name="connsiteX36" fmla="*/ 0 w 495208"/>
                <a:gd name="connsiteY36" fmla="*/ 41672 h 533400"/>
                <a:gd name="connsiteX37" fmla="*/ 41664 w 495208"/>
                <a:gd name="connsiteY37"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5208" h="533400">
                  <a:moveTo>
                    <a:pt x="195226" y="381028"/>
                  </a:moveTo>
                  <a:lnTo>
                    <a:pt x="385691" y="381028"/>
                  </a:lnTo>
                  <a:cubicBezTo>
                    <a:pt x="398833" y="381028"/>
                    <a:pt x="409499" y="391694"/>
                    <a:pt x="409499" y="404836"/>
                  </a:cubicBezTo>
                  <a:cubicBezTo>
                    <a:pt x="409499" y="417978"/>
                    <a:pt x="398833" y="428644"/>
                    <a:pt x="385691" y="428644"/>
                  </a:cubicBezTo>
                  <a:lnTo>
                    <a:pt x="195226" y="428644"/>
                  </a:lnTo>
                  <a:cubicBezTo>
                    <a:pt x="182084" y="428644"/>
                    <a:pt x="171418" y="417978"/>
                    <a:pt x="171418" y="404836"/>
                  </a:cubicBezTo>
                  <a:cubicBezTo>
                    <a:pt x="171418" y="391694"/>
                    <a:pt x="182084" y="381028"/>
                    <a:pt x="195226" y="381028"/>
                  </a:cubicBezTo>
                  <a:close/>
                  <a:moveTo>
                    <a:pt x="195226" y="242842"/>
                  </a:moveTo>
                  <a:lnTo>
                    <a:pt x="385691" y="242842"/>
                  </a:lnTo>
                  <a:cubicBezTo>
                    <a:pt x="398833" y="242842"/>
                    <a:pt x="409499" y="253508"/>
                    <a:pt x="409499" y="266650"/>
                  </a:cubicBezTo>
                  <a:cubicBezTo>
                    <a:pt x="409499" y="279792"/>
                    <a:pt x="398833" y="290458"/>
                    <a:pt x="385691" y="290458"/>
                  </a:cubicBezTo>
                  <a:lnTo>
                    <a:pt x="195226" y="290458"/>
                  </a:lnTo>
                  <a:cubicBezTo>
                    <a:pt x="182084" y="290458"/>
                    <a:pt x="171418" y="279792"/>
                    <a:pt x="171418" y="266650"/>
                  </a:cubicBezTo>
                  <a:cubicBezTo>
                    <a:pt x="171418" y="253508"/>
                    <a:pt x="182084" y="242842"/>
                    <a:pt x="195226" y="242842"/>
                  </a:cubicBezTo>
                  <a:close/>
                  <a:moveTo>
                    <a:pt x="195226" y="104756"/>
                  </a:moveTo>
                  <a:lnTo>
                    <a:pt x="385691" y="104756"/>
                  </a:lnTo>
                  <a:cubicBezTo>
                    <a:pt x="398833" y="104756"/>
                    <a:pt x="409499" y="115422"/>
                    <a:pt x="409499" y="128564"/>
                  </a:cubicBezTo>
                  <a:cubicBezTo>
                    <a:pt x="409499" y="141706"/>
                    <a:pt x="398833" y="152372"/>
                    <a:pt x="385691" y="152372"/>
                  </a:cubicBezTo>
                  <a:lnTo>
                    <a:pt x="195226" y="152372"/>
                  </a:lnTo>
                  <a:cubicBezTo>
                    <a:pt x="182084" y="152372"/>
                    <a:pt x="171418" y="141706"/>
                    <a:pt x="171418" y="128564"/>
                  </a:cubicBezTo>
                  <a:cubicBezTo>
                    <a:pt x="171418" y="115422"/>
                    <a:pt x="182084" y="104756"/>
                    <a:pt x="195226" y="104756"/>
                  </a:cubicBezTo>
                  <a:close/>
                  <a:moveTo>
                    <a:pt x="71424" y="47625"/>
                  </a:moveTo>
                  <a:cubicBezTo>
                    <a:pt x="58282" y="47625"/>
                    <a:pt x="47616" y="58293"/>
                    <a:pt x="47616" y="71438"/>
                  </a:cubicBezTo>
                  <a:lnTo>
                    <a:pt x="47616" y="461962"/>
                  </a:lnTo>
                  <a:cubicBezTo>
                    <a:pt x="47616" y="475107"/>
                    <a:pt x="58282" y="485775"/>
                    <a:pt x="71424" y="485775"/>
                  </a:cubicBezTo>
                  <a:lnTo>
                    <a:pt x="423784" y="485775"/>
                  </a:lnTo>
                  <a:cubicBezTo>
                    <a:pt x="436926" y="485775"/>
                    <a:pt x="447592" y="475107"/>
                    <a:pt x="447592" y="461962"/>
                  </a:cubicBezTo>
                  <a:lnTo>
                    <a:pt x="447592" y="71438"/>
                  </a:lnTo>
                  <a:cubicBezTo>
                    <a:pt x="447592" y="58293"/>
                    <a:pt x="436926" y="47625"/>
                    <a:pt x="423784" y="47625"/>
                  </a:cubicBezTo>
                  <a:close/>
                  <a:moveTo>
                    <a:pt x="41664" y="0"/>
                  </a:moveTo>
                  <a:lnTo>
                    <a:pt x="453544" y="0"/>
                  </a:lnTo>
                  <a:cubicBezTo>
                    <a:pt x="476543" y="0"/>
                    <a:pt x="495208" y="18669"/>
                    <a:pt x="495208" y="41672"/>
                  </a:cubicBezTo>
                  <a:lnTo>
                    <a:pt x="495208" y="491728"/>
                  </a:lnTo>
                  <a:cubicBezTo>
                    <a:pt x="495208" y="514731"/>
                    <a:pt x="476543" y="533400"/>
                    <a:pt x="453544" y="533400"/>
                  </a:cubicBezTo>
                  <a:lnTo>
                    <a:pt x="41664" y="533400"/>
                  </a:lnTo>
                  <a:cubicBezTo>
                    <a:pt x="18666" y="533400"/>
                    <a:pt x="0" y="514731"/>
                    <a:pt x="0" y="491728"/>
                  </a:cubicBezTo>
                  <a:lnTo>
                    <a:pt x="0" y="41672"/>
                  </a:lnTo>
                  <a:cubicBezTo>
                    <a:pt x="0" y="18669"/>
                    <a:pt x="18666" y="0"/>
                    <a:pt x="416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61" name="verified-commercial-list_57632"/>
            <p:cNvSpPr>
              <a:spLocks noChangeAspect="1"/>
            </p:cNvSpPr>
            <p:nvPr>
              <p:custDataLst>
                <p:tags r:id="rId8"/>
              </p:custDataLst>
            </p:nvPr>
          </p:nvSpPr>
          <p:spPr>
            <a:xfrm>
              <a:off x="1530" y="3937"/>
              <a:ext cx="416" cy="483"/>
            </a:xfrm>
            <a:custGeom>
              <a:avLst/>
              <a:gdLst>
                <a:gd name="connsiteX0" fmla="*/ 232301 w 523313"/>
                <a:gd name="connsiteY0" fmla="*/ 453100 h 606933"/>
                <a:gd name="connsiteX1" fmla="*/ 443362 w 523313"/>
                <a:gd name="connsiteY1" fmla="*/ 453100 h 606933"/>
                <a:gd name="connsiteX2" fmla="*/ 443362 w 523313"/>
                <a:gd name="connsiteY2" fmla="*/ 496498 h 606933"/>
                <a:gd name="connsiteX3" fmla="*/ 232301 w 523313"/>
                <a:gd name="connsiteY3" fmla="*/ 496498 h 606933"/>
                <a:gd name="connsiteX4" fmla="*/ 166906 w 523313"/>
                <a:gd name="connsiteY4" fmla="*/ 405116 h 606933"/>
                <a:gd name="connsiteX5" fmla="*/ 197654 w 523313"/>
                <a:gd name="connsiteY5" fmla="*/ 435818 h 606933"/>
                <a:gd name="connsiteX6" fmla="*/ 118601 w 523313"/>
                <a:gd name="connsiteY6" fmla="*/ 514704 h 606933"/>
                <a:gd name="connsiteX7" fmla="*/ 70777 w 523313"/>
                <a:gd name="connsiteY7" fmla="*/ 466951 h 606933"/>
                <a:gd name="connsiteX8" fmla="*/ 101525 w 523313"/>
                <a:gd name="connsiteY8" fmla="*/ 436249 h 606933"/>
                <a:gd name="connsiteX9" fmla="*/ 118601 w 523313"/>
                <a:gd name="connsiteY9" fmla="*/ 453300 h 606933"/>
                <a:gd name="connsiteX10" fmla="*/ 232301 w 523313"/>
                <a:gd name="connsiteY10" fmla="*/ 344783 h 606933"/>
                <a:gd name="connsiteX11" fmla="*/ 443362 w 523313"/>
                <a:gd name="connsiteY11" fmla="*/ 344783 h 606933"/>
                <a:gd name="connsiteX12" fmla="*/ 443362 w 523313"/>
                <a:gd name="connsiteY12" fmla="*/ 388251 h 606933"/>
                <a:gd name="connsiteX13" fmla="*/ 232301 w 523313"/>
                <a:gd name="connsiteY13" fmla="*/ 388251 h 606933"/>
                <a:gd name="connsiteX14" fmla="*/ 166906 w 523313"/>
                <a:gd name="connsiteY14" fmla="*/ 296939 h 606933"/>
                <a:gd name="connsiteX15" fmla="*/ 197654 w 523313"/>
                <a:gd name="connsiteY15" fmla="*/ 327627 h 606933"/>
                <a:gd name="connsiteX16" fmla="*/ 118601 w 523313"/>
                <a:gd name="connsiteY16" fmla="*/ 406527 h 606933"/>
                <a:gd name="connsiteX17" fmla="*/ 70777 w 523313"/>
                <a:gd name="connsiteY17" fmla="*/ 358795 h 606933"/>
                <a:gd name="connsiteX18" fmla="*/ 101525 w 523313"/>
                <a:gd name="connsiteY18" fmla="*/ 328106 h 606933"/>
                <a:gd name="connsiteX19" fmla="*/ 118601 w 523313"/>
                <a:gd name="connsiteY19" fmla="*/ 345150 h 606933"/>
                <a:gd name="connsiteX20" fmla="*/ 232301 w 523313"/>
                <a:gd name="connsiteY20" fmla="*/ 236606 h 606933"/>
                <a:gd name="connsiteX21" fmla="*/ 443362 w 523313"/>
                <a:gd name="connsiteY21" fmla="*/ 236606 h 606933"/>
                <a:gd name="connsiteX22" fmla="*/ 443362 w 523313"/>
                <a:gd name="connsiteY22" fmla="*/ 280004 h 606933"/>
                <a:gd name="connsiteX23" fmla="*/ 232301 w 523313"/>
                <a:gd name="connsiteY23" fmla="*/ 280004 h 606933"/>
                <a:gd name="connsiteX24" fmla="*/ 166906 w 523313"/>
                <a:gd name="connsiteY24" fmla="*/ 188762 h 606933"/>
                <a:gd name="connsiteX25" fmla="*/ 197654 w 523313"/>
                <a:gd name="connsiteY25" fmla="*/ 219470 h 606933"/>
                <a:gd name="connsiteX26" fmla="*/ 118601 w 523313"/>
                <a:gd name="connsiteY26" fmla="*/ 298421 h 606933"/>
                <a:gd name="connsiteX27" fmla="*/ 70777 w 523313"/>
                <a:gd name="connsiteY27" fmla="*/ 250610 h 606933"/>
                <a:gd name="connsiteX28" fmla="*/ 101525 w 523313"/>
                <a:gd name="connsiteY28" fmla="*/ 219902 h 606933"/>
                <a:gd name="connsiteX29" fmla="*/ 118601 w 523313"/>
                <a:gd name="connsiteY29" fmla="*/ 236956 h 606933"/>
                <a:gd name="connsiteX30" fmla="*/ 393684 w 523313"/>
                <a:gd name="connsiteY30" fmla="*/ 74154 h 606933"/>
                <a:gd name="connsiteX31" fmla="*/ 393684 w 523313"/>
                <a:gd name="connsiteY31" fmla="*/ 129434 h 606933"/>
                <a:gd name="connsiteX32" fmla="*/ 449096 w 523313"/>
                <a:gd name="connsiteY32" fmla="*/ 129434 h 606933"/>
                <a:gd name="connsiteX33" fmla="*/ 43513 w 523313"/>
                <a:gd name="connsiteY33" fmla="*/ 43448 h 606933"/>
                <a:gd name="connsiteX34" fmla="*/ 43513 w 523313"/>
                <a:gd name="connsiteY34" fmla="*/ 563533 h 606933"/>
                <a:gd name="connsiteX35" fmla="*/ 479848 w 523313"/>
                <a:gd name="connsiteY35" fmla="*/ 563533 h 606933"/>
                <a:gd name="connsiteX36" fmla="*/ 479848 w 523313"/>
                <a:gd name="connsiteY36" fmla="*/ 172883 h 606933"/>
                <a:gd name="connsiteX37" fmla="*/ 350219 w 523313"/>
                <a:gd name="connsiteY37" fmla="*/ 172883 h 606933"/>
                <a:gd name="connsiteX38" fmla="*/ 350219 w 523313"/>
                <a:gd name="connsiteY38" fmla="*/ 43448 h 606933"/>
                <a:gd name="connsiteX39" fmla="*/ 0 w 523313"/>
                <a:gd name="connsiteY39" fmla="*/ 0 h 606933"/>
                <a:gd name="connsiteX40" fmla="*/ 380971 w 523313"/>
                <a:gd name="connsiteY40" fmla="*/ 0 h 606933"/>
                <a:gd name="connsiteX41" fmla="*/ 523313 w 523313"/>
                <a:gd name="connsiteY41" fmla="*/ 142177 h 606933"/>
                <a:gd name="connsiteX42" fmla="*/ 523313 w 523313"/>
                <a:gd name="connsiteY42" fmla="*/ 606933 h 606933"/>
                <a:gd name="connsiteX43" fmla="*/ 0 w 523313"/>
                <a:gd name="connsiteY43" fmla="*/ 606933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3313" h="606933">
                  <a:moveTo>
                    <a:pt x="232301" y="453100"/>
                  </a:moveTo>
                  <a:lnTo>
                    <a:pt x="443362" y="453100"/>
                  </a:lnTo>
                  <a:lnTo>
                    <a:pt x="443362" y="496498"/>
                  </a:lnTo>
                  <a:lnTo>
                    <a:pt x="232301" y="496498"/>
                  </a:lnTo>
                  <a:close/>
                  <a:moveTo>
                    <a:pt x="166906" y="405116"/>
                  </a:moveTo>
                  <a:lnTo>
                    <a:pt x="197654" y="435818"/>
                  </a:lnTo>
                  <a:lnTo>
                    <a:pt x="118601" y="514704"/>
                  </a:lnTo>
                  <a:lnTo>
                    <a:pt x="70777" y="466951"/>
                  </a:lnTo>
                  <a:lnTo>
                    <a:pt x="101525" y="436249"/>
                  </a:lnTo>
                  <a:lnTo>
                    <a:pt x="118601" y="453300"/>
                  </a:lnTo>
                  <a:close/>
                  <a:moveTo>
                    <a:pt x="232301" y="344783"/>
                  </a:moveTo>
                  <a:lnTo>
                    <a:pt x="443362" y="344783"/>
                  </a:lnTo>
                  <a:lnTo>
                    <a:pt x="443362" y="388251"/>
                  </a:lnTo>
                  <a:lnTo>
                    <a:pt x="232301" y="388251"/>
                  </a:lnTo>
                  <a:close/>
                  <a:moveTo>
                    <a:pt x="166906" y="296939"/>
                  </a:moveTo>
                  <a:lnTo>
                    <a:pt x="197654" y="327627"/>
                  </a:lnTo>
                  <a:lnTo>
                    <a:pt x="118601" y="406527"/>
                  </a:lnTo>
                  <a:lnTo>
                    <a:pt x="70777" y="358795"/>
                  </a:lnTo>
                  <a:lnTo>
                    <a:pt x="101525" y="328106"/>
                  </a:lnTo>
                  <a:lnTo>
                    <a:pt x="118601" y="345150"/>
                  </a:lnTo>
                  <a:close/>
                  <a:moveTo>
                    <a:pt x="232301" y="236606"/>
                  </a:moveTo>
                  <a:lnTo>
                    <a:pt x="443362" y="236606"/>
                  </a:lnTo>
                  <a:lnTo>
                    <a:pt x="443362" y="280004"/>
                  </a:lnTo>
                  <a:lnTo>
                    <a:pt x="232301" y="280004"/>
                  </a:lnTo>
                  <a:close/>
                  <a:moveTo>
                    <a:pt x="166906" y="188762"/>
                  </a:moveTo>
                  <a:lnTo>
                    <a:pt x="197654" y="219470"/>
                  </a:lnTo>
                  <a:lnTo>
                    <a:pt x="118601" y="298421"/>
                  </a:lnTo>
                  <a:lnTo>
                    <a:pt x="70777" y="250610"/>
                  </a:lnTo>
                  <a:lnTo>
                    <a:pt x="101525" y="219902"/>
                  </a:lnTo>
                  <a:lnTo>
                    <a:pt x="118601" y="236956"/>
                  </a:lnTo>
                  <a:close/>
                  <a:moveTo>
                    <a:pt x="393684" y="74154"/>
                  </a:moveTo>
                  <a:lnTo>
                    <a:pt x="393684" y="129434"/>
                  </a:lnTo>
                  <a:lnTo>
                    <a:pt x="449096" y="129434"/>
                  </a:lnTo>
                  <a:close/>
                  <a:moveTo>
                    <a:pt x="43513" y="43448"/>
                  </a:moveTo>
                  <a:lnTo>
                    <a:pt x="43513" y="563533"/>
                  </a:lnTo>
                  <a:lnTo>
                    <a:pt x="479848" y="563533"/>
                  </a:lnTo>
                  <a:lnTo>
                    <a:pt x="479848" y="172883"/>
                  </a:lnTo>
                  <a:lnTo>
                    <a:pt x="350219" y="172883"/>
                  </a:lnTo>
                  <a:lnTo>
                    <a:pt x="350219" y="43448"/>
                  </a:lnTo>
                  <a:close/>
                  <a:moveTo>
                    <a:pt x="0" y="0"/>
                  </a:moveTo>
                  <a:lnTo>
                    <a:pt x="380971" y="0"/>
                  </a:lnTo>
                  <a:lnTo>
                    <a:pt x="523313" y="142177"/>
                  </a:lnTo>
                  <a:lnTo>
                    <a:pt x="523313" y="606933"/>
                  </a:lnTo>
                  <a:lnTo>
                    <a:pt x="0" y="6069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a typeface="思源黑体 CN Normal" panose="020B0400000000000000" pitchFamily="34" charset="-122"/>
                <a:cs typeface="+mn-ea"/>
                <a:sym typeface="Arial" panose="020B0604020202020204" pitchFamily="34" charset="0"/>
              </a:endParaRPr>
            </a:p>
          </p:txBody>
        </p:sp>
      </p:grpSp>
      <p:sp>
        <p:nvSpPr>
          <p:cNvPr id="8" name="矩形 7"/>
          <p:cNvSpPr>
            <a:spLocks noChangeArrowheads="1"/>
          </p:cNvSpPr>
          <p:nvPr>
            <p:custDataLst>
              <p:tags r:id="rId1"/>
            </p:custDataLst>
          </p:nvPr>
        </p:nvSpPr>
        <p:spPr bwMode="auto">
          <a:xfrm>
            <a:off x="1377315" y="1880235"/>
            <a:ext cx="300863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ea typeface="Microsoft JhengHei" panose="020B0604030504040204" pitchFamily="34" charset="-120"/>
              </a:defRPr>
            </a:lvl1pPr>
            <a:lvl2pPr marL="742950" indent="-285750">
              <a:defRPr>
                <a:solidFill>
                  <a:schemeClr val="tx1"/>
                </a:solidFill>
                <a:latin typeface="Century Gothic" panose="020B0502020202020204" pitchFamily="34" charset="0"/>
                <a:ea typeface="Microsoft JhengHei" panose="020B0604030504040204" pitchFamily="34" charset="-120"/>
              </a:defRPr>
            </a:lvl2pPr>
            <a:lvl3pPr marL="1143000" indent="-228600">
              <a:defRPr>
                <a:solidFill>
                  <a:schemeClr val="tx1"/>
                </a:solidFill>
                <a:latin typeface="Century Gothic" panose="020B0502020202020204" pitchFamily="34" charset="0"/>
                <a:ea typeface="Microsoft JhengHei" panose="020B0604030504040204" pitchFamily="34" charset="-120"/>
              </a:defRPr>
            </a:lvl3pPr>
            <a:lvl4pPr marL="1600200" indent="-228600">
              <a:defRPr>
                <a:solidFill>
                  <a:schemeClr val="tx1"/>
                </a:solidFill>
                <a:latin typeface="Century Gothic" panose="020B0502020202020204" pitchFamily="34" charset="0"/>
                <a:ea typeface="Microsoft JhengHei" panose="020B0604030504040204" pitchFamily="34" charset="-120"/>
              </a:defRPr>
            </a:lvl4pPr>
            <a:lvl5pPr marL="2057400" indent="-228600">
              <a:defRPr>
                <a:solidFill>
                  <a:schemeClr val="tx1"/>
                </a:solidFill>
                <a:latin typeface="Century Gothic" panose="020B0502020202020204" pitchFamily="34" charset="0"/>
                <a:ea typeface="Microsoft JhengHei" panose="020B0604030504040204" pitchFamily="34" charset="-120"/>
              </a:defRPr>
            </a:lvl5pPr>
            <a:lvl6pPr marL="25146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6pPr>
            <a:lvl7pPr marL="29718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7pPr>
            <a:lvl8pPr marL="34290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8pPr>
            <a:lvl9pPr marL="38862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9p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思源黑体 CN Normal" panose="020B0400000000000000" pitchFamily="34" charset="-122"/>
                <a:sym typeface="+mn-ea"/>
              </a:rPr>
              <a:t>通过自动化技术支持教师根据要求快速生成教学PPT和视频资源</a:t>
            </a:r>
          </a:p>
        </p:txBody>
      </p:sp>
      <p:sp>
        <p:nvSpPr>
          <p:cNvPr id="9" name="矩形 8"/>
          <p:cNvSpPr>
            <a:spLocks noChangeArrowheads="1"/>
          </p:cNvSpPr>
          <p:nvPr>
            <p:custDataLst>
              <p:tags r:id="rId2"/>
            </p:custDataLst>
          </p:nvPr>
        </p:nvSpPr>
        <p:spPr bwMode="auto">
          <a:xfrm>
            <a:off x="1403985" y="2896235"/>
            <a:ext cx="339534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ea typeface="Microsoft JhengHei" panose="020B0604030504040204" pitchFamily="34" charset="-120"/>
              </a:defRPr>
            </a:lvl1pPr>
            <a:lvl2pPr marL="742950" indent="-285750">
              <a:defRPr>
                <a:solidFill>
                  <a:schemeClr val="tx1"/>
                </a:solidFill>
                <a:latin typeface="Century Gothic" panose="020B0502020202020204" pitchFamily="34" charset="0"/>
                <a:ea typeface="Microsoft JhengHei" panose="020B0604030504040204" pitchFamily="34" charset="-120"/>
              </a:defRPr>
            </a:lvl2pPr>
            <a:lvl3pPr marL="1143000" indent="-228600">
              <a:defRPr>
                <a:solidFill>
                  <a:schemeClr val="tx1"/>
                </a:solidFill>
                <a:latin typeface="Century Gothic" panose="020B0502020202020204" pitchFamily="34" charset="0"/>
                <a:ea typeface="Microsoft JhengHei" panose="020B0604030504040204" pitchFamily="34" charset="-120"/>
              </a:defRPr>
            </a:lvl3pPr>
            <a:lvl4pPr marL="1600200" indent="-228600">
              <a:defRPr>
                <a:solidFill>
                  <a:schemeClr val="tx1"/>
                </a:solidFill>
                <a:latin typeface="Century Gothic" panose="020B0502020202020204" pitchFamily="34" charset="0"/>
                <a:ea typeface="Microsoft JhengHei" panose="020B0604030504040204" pitchFamily="34" charset="-120"/>
              </a:defRPr>
            </a:lvl4pPr>
            <a:lvl5pPr marL="2057400" indent="-228600">
              <a:defRPr>
                <a:solidFill>
                  <a:schemeClr val="tx1"/>
                </a:solidFill>
                <a:latin typeface="Century Gothic" panose="020B0502020202020204" pitchFamily="34" charset="0"/>
                <a:ea typeface="Microsoft JhengHei" panose="020B0604030504040204" pitchFamily="34" charset="-120"/>
              </a:defRPr>
            </a:lvl5pPr>
            <a:lvl6pPr marL="25146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6pPr>
            <a:lvl7pPr marL="29718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7pPr>
            <a:lvl8pPr marL="34290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8pPr>
            <a:lvl9pPr marL="3886200" indent="-228600" fontAlgn="base">
              <a:spcBef>
                <a:spcPct val="0"/>
              </a:spcBef>
              <a:spcAft>
                <a:spcPct val="0"/>
              </a:spcAft>
              <a:defRPr>
                <a:solidFill>
                  <a:schemeClr val="tx1"/>
                </a:solidFill>
                <a:latin typeface="Century Gothic" panose="020B0502020202020204" pitchFamily="34" charset="0"/>
                <a:ea typeface="Microsoft JhengHei" panose="020B0604030504040204" pitchFamily="34" charset="-120"/>
              </a:defRPr>
            </a:lvl9pPr>
          </a:lstStyle>
          <a:p>
            <a:pPr marL="171450" indent="-171450">
              <a:lnSpc>
                <a:spcPct val="150000"/>
              </a:lnSpc>
              <a:buFont typeface="Arial" panose="020B0604020202020204" pitchFamily="34" charset="0"/>
              <a:buChar cha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思源黑体 CN Normal" panose="020B0400000000000000" pitchFamily="34" charset="-122"/>
                <a:sym typeface="+mn-ea"/>
              </a:rPr>
              <a:t>显著降低了教师在教学准备上的时间和劳动投入</a:t>
            </a:r>
          </a:p>
          <a:p>
            <a:pPr marL="171450" indent="-171450">
              <a:lnSpc>
                <a:spcPct val="150000"/>
              </a:lnSpc>
              <a:buFont typeface="Arial" panose="020B0604020202020204" pitchFamily="34" charset="0"/>
              <a:buChar cha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思源黑体 CN Normal" panose="020B0400000000000000" pitchFamily="34" charset="-122"/>
                <a:sym typeface="+mn-ea"/>
              </a:rPr>
              <a:t>允许教师将更多精力投入到教学互动和学生指导上提升教学质量和效果</a:t>
            </a:r>
          </a:p>
        </p:txBody>
      </p:sp>
      <p:sp>
        <p:nvSpPr>
          <p:cNvPr id="11" name="文本框 15"/>
          <p:cNvSpPr txBox="1">
            <a:spLocks noChangeArrowheads="1"/>
          </p:cNvSpPr>
          <p:nvPr>
            <p:custDataLst>
              <p:tags r:id="rId3"/>
            </p:custDataLst>
          </p:nvPr>
        </p:nvSpPr>
        <p:spPr bwMode="auto">
          <a:xfrm>
            <a:off x="1403285" y="1532255"/>
            <a:ext cx="899160" cy="299085"/>
          </a:xfrm>
          <a:prstGeom prst="rect">
            <a:avLst/>
          </a:prstGeom>
          <a:noFill/>
        </p:spPr>
        <p:txBody>
          <a:bodyPr wrap="square" rtlCol="0">
            <a:spAutoFit/>
          </a:bodyPr>
          <a:lstStyle>
            <a:defPPr>
              <a:defRPr lang="zh-CN"/>
            </a:defPPr>
            <a:lvl1pPr>
              <a:defRPr b="1">
                <a:solidFill>
                  <a:schemeClr val="tx1">
                    <a:lumMod val="65000"/>
                    <a:lumOff val="35000"/>
                  </a:schemeClr>
                </a:solidFill>
                <a:latin typeface="阿里巴巴普惠体" panose="00020600040101010101" charset="-122"/>
                <a:ea typeface="阿里巴巴普惠体" panose="00020600040101010101" charset="-122"/>
              </a:defRPr>
            </a:lvl1pPr>
          </a:lstStyle>
          <a:p>
            <a:r>
              <a:rPr lang="zh-CN" altLang="en-US" sz="1350" dirty="0">
                <a:latin typeface="微软雅黑" panose="020B0503020204020204" pitchFamily="34" charset="-122"/>
                <a:ea typeface="微软雅黑" panose="020B0503020204020204" pitchFamily="34" charset="-122"/>
              </a:rPr>
              <a:t>功能介绍</a:t>
            </a:r>
          </a:p>
        </p:txBody>
      </p:sp>
      <p:sp>
        <p:nvSpPr>
          <p:cNvPr id="14" name="文本框 15"/>
          <p:cNvSpPr txBox="1">
            <a:spLocks noChangeArrowheads="1"/>
          </p:cNvSpPr>
          <p:nvPr>
            <p:custDataLst>
              <p:tags r:id="rId4"/>
            </p:custDataLst>
          </p:nvPr>
        </p:nvSpPr>
        <p:spPr bwMode="auto">
          <a:xfrm>
            <a:off x="1419795" y="2534761"/>
            <a:ext cx="899160" cy="299085"/>
          </a:xfrm>
          <a:prstGeom prst="rect">
            <a:avLst/>
          </a:prstGeom>
          <a:noFill/>
        </p:spPr>
        <p:txBody>
          <a:bodyPr wrap="square" rtlCol="0">
            <a:spAutoFit/>
          </a:bodyPr>
          <a:lstStyle>
            <a:defPPr>
              <a:defRPr lang="zh-CN"/>
            </a:defPPr>
            <a:lvl1pPr>
              <a:defRPr b="1">
                <a:solidFill>
                  <a:schemeClr val="tx1">
                    <a:lumMod val="65000"/>
                    <a:lumOff val="35000"/>
                  </a:schemeClr>
                </a:solidFill>
                <a:latin typeface="阿里巴巴普惠体" panose="00020600040101010101" charset="-122"/>
                <a:ea typeface="阿里巴巴普惠体" panose="00020600040101010101" charset="-122"/>
              </a:defRPr>
            </a:lvl1pPr>
          </a:lstStyle>
          <a:p>
            <a:r>
              <a:rPr lang="zh-CN" altLang="en-US" sz="1350" dirty="0">
                <a:latin typeface="微软雅黑" panose="020B0503020204020204" pitchFamily="34" charset="-122"/>
                <a:ea typeface="微软雅黑" panose="020B0503020204020204" pitchFamily="34" charset="-122"/>
              </a:rPr>
              <a:t>功能特点</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2"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2"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2"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2"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2"/>
      <p:bldP spid="9" grpId="2"/>
      <p:bldP spid="11" grpId="2"/>
      <p:bldP spid="14" grpId="2"/>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8" name="矩形 27"/>
          <p:cNvSpPr/>
          <p:nvPr/>
        </p:nvSpPr>
        <p:spPr>
          <a:xfrm>
            <a:off x="4213591" y="922271"/>
            <a:ext cx="4930409" cy="3462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5" name="íś1iḑê"/>
          <p:cNvGrpSpPr/>
          <p:nvPr>
            <p:custDataLst>
              <p:tags r:id="rId2"/>
            </p:custDataLst>
          </p:nvPr>
        </p:nvGrpSpPr>
        <p:grpSpPr>
          <a:xfrm>
            <a:off x="1100137" y="2158466"/>
            <a:ext cx="6848476" cy="1330778"/>
            <a:chOff x="1466849" y="2865873"/>
            <a:chExt cx="9131301" cy="1774371"/>
          </a:xfrm>
        </p:grpSpPr>
        <p:cxnSp>
          <p:nvCxnSpPr>
            <p:cNvPr id="6" name="ï$ľíḋè"/>
            <p:cNvCxnSpPr/>
            <p:nvPr>
              <p:custDataLst>
                <p:tags r:id="rId3"/>
              </p:custDataLst>
            </p:nvPr>
          </p:nvCxnSpPr>
          <p:spPr>
            <a:xfrm flipH="1">
              <a:off x="3620986" y="3753058"/>
              <a:ext cx="29817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íSḻïḍé"/>
            <p:cNvCxnSpPr/>
            <p:nvPr>
              <p:custDataLst>
                <p:tags r:id="rId4"/>
              </p:custDataLst>
            </p:nvPr>
          </p:nvCxnSpPr>
          <p:spPr>
            <a:xfrm>
              <a:off x="5693530" y="3753058"/>
              <a:ext cx="6779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iṡļîḓè"/>
            <p:cNvCxnSpPr/>
            <p:nvPr>
              <p:custDataLst>
                <p:tags r:id="rId5"/>
              </p:custDataLst>
            </p:nvPr>
          </p:nvCxnSpPr>
          <p:spPr>
            <a:xfrm>
              <a:off x="8145841" y="3753058"/>
              <a:ext cx="29817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ïṩ1iḍè"/>
            <p:cNvSpPr/>
            <p:nvPr>
              <p:custDataLst>
                <p:tags r:id="rId6"/>
              </p:custDataLst>
            </p:nvPr>
          </p:nvSpPr>
          <p:spPr>
            <a:xfrm>
              <a:off x="1466849" y="2865873"/>
              <a:ext cx="1774371" cy="1774371"/>
            </a:xfrm>
            <a:prstGeom prst="ellipse">
              <a:avLst/>
            </a:prstGeom>
            <a:solidFill>
              <a:srgbClr val="EF9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市场现状</a:t>
              </a:r>
              <a:endParaRPr lang="en-US" altLang="zh-CN" sz="2400" b="1" dirty="0">
                <a:latin typeface="微软雅黑" panose="020B0503020204020204" pitchFamily="34" charset="-122"/>
                <a:ea typeface="微软雅黑" panose="020B0503020204020204" pitchFamily="34" charset="-122"/>
              </a:endParaRPr>
            </a:p>
          </p:txBody>
        </p:sp>
        <p:sp>
          <p:nvSpPr>
            <p:cNvPr id="17" name="iŝľíḑè"/>
            <p:cNvSpPr/>
            <p:nvPr>
              <p:custDataLst>
                <p:tags r:id="rId7"/>
              </p:custDataLst>
            </p:nvPr>
          </p:nvSpPr>
          <p:spPr>
            <a:xfrm>
              <a:off x="3919159" y="2865873"/>
              <a:ext cx="1774371" cy="1774371"/>
            </a:xfrm>
            <a:prstGeom prst="ellipse">
              <a:avLst/>
            </a:prstGeom>
            <a:solidFill>
              <a:srgbClr val="EF9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应用场景</a:t>
              </a:r>
            </a:p>
          </p:txBody>
        </p:sp>
        <p:sp>
          <p:nvSpPr>
            <p:cNvPr id="15" name="iśḷîḓê"/>
            <p:cNvSpPr/>
            <p:nvPr>
              <p:custDataLst>
                <p:tags r:id="rId8"/>
              </p:custDataLst>
            </p:nvPr>
          </p:nvSpPr>
          <p:spPr>
            <a:xfrm>
              <a:off x="6371470" y="2865873"/>
              <a:ext cx="1774371" cy="1774371"/>
            </a:xfrm>
            <a:prstGeom prst="ellipse">
              <a:avLst/>
            </a:prstGeom>
            <a:solidFill>
              <a:srgbClr val="EF9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功能介绍</a:t>
              </a:r>
            </a:p>
          </p:txBody>
        </p:sp>
        <p:sp>
          <p:nvSpPr>
            <p:cNvPr id="13" name="ïṥḻïḋé"/>
            <p:cNvSpPr/>
            <p:nvPr>
              <p:custDataLst>
                <p:tags r:id="rId9"/>
              </p:custDataLst>
            </p:nvPr>
          </p:nvSpPr>
          <p:spPr>
            <a:xfrm>
              <a:off x="8823779" y="2865873"/>
              <a:ext cx="1774371" cy="1774371"/>
            </a:xfrm>
            <a:prstGeom prst="ellipse">
              <a:avLst/>
            </a:prstGeom>
            <a:solidFill>
              <a:srgbClr val="EF9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技术框架</a:t>
              </a:r>
            </a:p>
          </p:txBody>
        </p:sp>
      </p:grpSp>
      <p:sp>
        <p:nvSpPr>
          <p:cNvPr id="24" name="TextBox 10"/>
          <p:cNvSpPr txBox="1"/>
          <p:nvPr/>
        </p:nvSpPr>
        <p:spPr>
          <a:xfrm>
            <a:off x="503548" y="556163"/>
            <a:ext cx="1635368" cy="900257"/>
          </a:xfrm>
          <a:prstGeom prst="rect">
            <a:avLst/>
          </a:prstGeom>
          <a:noFill/>
        </p:spPr>
        <p:txBody>
          <a:bodyPr wrap="square" lIns="68589" tIns="34295" rIns="68589" bIns="34295" rtlCol="0">
            <a:spAutoFit/>
          </a:bodyPr>
          <a:lstStyle/>
          <a:p>
            <a:r>
              <a:rPr lang="zh-CN" altLang="en-US" sz="5400" dirty="0">
                <a:solidFill>
                  <a:schemeClr val="bg1"/>
                </a:solidFill>
                <a:latin typeface="优设标题黑" panose="00000500000000000000" pitchFamily="2" charset="-122"/>
                <a:ea typeface="优设标题黑" panose="00000500000000000000" pitchFamily="2" charset="-122"/>
                <a:cs typeface="+mn-ea"/>
                <a:sym typeface="+mn-lt"/>
              </a:rPr>
              <a:t>目录</a:t>
            </a:r>
            <a:endParaRPr lang="en-US" altLang="zh-CN" sz="540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25" name="TextBox 11"/>
          <p:cNvSpPr txBox="1"/>
          <p:nvPr/>
        </p:nvSpPr>
        <p:spPr>
          <a:xfrm>
            <a:off x="1871700" y="952207"/>
            <a:ext cx="1512168" cy="346259"/>
          </a:xfrm>
          <a:prstGeom prst="rect">
            <a:avLst/>
          </a:prstGeom>
          <a:noFill/>
          <a:effectLst/>
        </p:spPr>
        <p:txBody>
          <a:bodyPr wrap="square" lIns="68589" tIns="34295" rIns="68589" bIns="34295" rtlCol="0">
            <a:spAutoFit/>
          </a:bodyPr>
          <a:lstStyle/>
          <a:p>
            <a:pPr algn="dist" defTabSz="725170"/>
            <a:r>
              <a:rPr lang="en-US" altLang="zh-CN" i="1" dirty="0">
                <a:solidFill>
                  <a:schemeClr val="accent2"/>
                </a:solidFill>
                <a:latin typeface="微软雅黑" panose="020B0503020204020204" pitchFamily="34" charset="-122"/>
                <a:ea typeface="微软雅黑" panose="020B0503020204020204" pitchFamily="34" charset="-122"/>
                <a:cs typeface="+mn-ea"/>
                <a:sym typeface="+mn-lt"/>
              </a:rPr>
              <a:t>CONTENTS</a:t>
            </a:r>
            <a:endParaRPr lang="zh-CN" altLang="zh-CN" i="1"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27" name="图片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38098" y="8208"/>
            <a:ext cx="1862809" cy="2140495"/>
          </a:xfrm>
          <a:prstGeom prst="rect">
            <a:avLst/>
          </a:prstGeom>
        </p:spPr>
      </p:pic>
      <p:pic>
        <p:nvPicPr>
          <p:cNvPr id="23" name="墨迹 6"/>
          <p:cNvPicPr/>
          <p:nvPr/>
        </p:nvPicPr>
        <p:blipFill>
          <a:blip r:embed="rId14"/>
          <a:stretch>
            <a:fillRect/>
          </a:stretch>
        </p:blipFill>
        <p:spPr>
          <a:xfrm>
            <a:off x="-1286677" y="472430"/>
            <a:ext cx="36000" cy="162000"/>
          </a:xfrm>
          <a:prstGeom prst="rect">
            <a:avLst/>
          </a:prstGeom>
        </p:spPr>
      </p:pic>
      <p:sp>
        <p:nvSpPr>
          <p:cNvPr id="26" name="TextBox 4"/>
          <p:cNvSpPr txBox="1"/>
          <p:nvPr/>
        </p:nvSpPr>
        <p:spPr>
          <a:xfrm>
            <a:off x="0" y="639"/>
            <a:ext cx="453650" cy="99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6" presetClass="entr" presetSubtype="21"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智能</a:t>
              </a:r>
              <a:r>
                <a:rPr lang="en-US" altLang="zh-CN" dirty="0">
                  <a:sym typeface="+mn-lt"/>
                </a:rPr>
                <a:t>PPT</a:t>
              </a:r>
              <a:r>
                <a:rPr lang="zh-CN" altLang="en-US" dirty="0">
                  <a:sym typeface="+mn-lt"/>
                </a:rPr>
                <a:t>生成</a:t>
              </a:r>
            </a:p>
          </p:txBody>
        </p:sp>
        <p:sp>
          <p:nvSpPr>
            <p:cNvPr id="15" name="矩形 14"/>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5" name="图片 4">
            <a:extLst>
              <a:ext uri="{FF2B5EF4-FFF2-40B4-BE49-F238E27FC236}">
                <a16:creationId xmlns:a16="http://schemas.microsoft.com/office/drawing/2014/main" id="{9DEF261D-B6FC-F39C-2026-72CD53B49DCE}"/>
              </a:ext>
            </a:extLst>
          </p:cNvPr>
          <p:cNvPicPr>
            <a:picLocks noChangeAspect="1"/>
          </p:cNvPicPr>
          <p:nvPr/>
        </p:nvPicPr>
        <p:blipFill>
          <a:blip r:embed="rId3"/>
          <a:stretch>
            <a:fillRect/>
          </a:stretch>
        </p:blipFill>
        <p:spPr>
          <a:xfrm>
            <a:off x="575556" y="1240396"/>
            <a:ext cx="4165128" cy="2425300"/>
          </a:xfrm>
          <a:prstGeom prst="rect">
            <a:avLst/>
          </a:prstGeom>
        </p:spPr>
      </p:pic>
      <p:pic>
        <p:nvPicPr>
          <p:cNvPr id="9" name="图片 8">
            <a:extLst>
              <a:ext uri="{FF2B5EF4-FFF2-40B4-BE49-F238E27FC236}">
                <a16:creationId xmlns:a16="http://schemas.microsoft.com/office/drawing/2014/main" id="{1107C338-6AFB-4961-F1DB-5844CAC5B8B3}"/>
              </a:ext>
            </a:extLst>
          </p:cNvPr>
          <p:cNvPicPr>
            <a:picLocks noChangeAspect="1"/>
          </p:cNvPicPr>
          <p:nvPr/>
        </p:nvPicPr>
        <p:blipFill>
          <a:blip r:embed="rId4"/>
          <a:stretch>
            <a:fillRect/>
          </a:stretch>
        </p:blipFill>
        <p:spPr>
          <a:xfrm>
            <a:off x="4156404" y="2041085"/>
            <a:ext cx="4412040" cy="2655695"/>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教学视频生成</a:t>
              </a:r>
            </a:p>
          </p:txBody>
        </p:sp>
        <p:sp>
          <p:nvSpPr>
            <p:cNvPr id="15" name="矩形 14"/>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stretch>
            <a:fillRect/>
          </a:stretch>
        </p:blipFill>
        <p:spPr>
          <a:xfrm>
            <a:off x="1583690" y="1132205"/>
            <a:ext cx="6106795" cy="3312160"/>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用户管理</a:t>
              </a:r>
            </a:p>
          </p:txBody>
        </p:sp>
        <p:sp>
          <p:nvSpPr>
            <p:cNvPr id="16" name="矩形 15"/>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1492250" y="951865"/>
            <a:ext cx="6180455" cy="299085"/>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gn="l">
              <a:lnSpc>
                <a:spcPct val="150000"/>
              </a:lnSpc>
              <a:buClrTx/>
              <a:buSzTx/>
              <a:buNone/>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sym typeface="思源黑体 CN Regular" panose="020B0500000000000000" pitchFamily="34" charset="-122"/>
              </a:rPr>
              <a:t>用户管理功能允许管理员高效控制和配置教师与学生的账户权限和个人资料，确保信息安全和数据访问权限</a:t>
            </a:r>
          </a:p>
        </p:txBody>
      </p:sp>
      <p:pic>
        <p:nvPicPr>
          <p:cNvPr id="4" name="图片 3" descr="截屏2024-07-15 上午10.29.57"/>
          <p:cNvPicPr>
            <a:picLocks noChangeAspect="1"/>
          </p:cNvPicPr>
          <p:nvPr/>
        </p:nvPicPr>
        <p:blipFill>
          <a:blip r:embed="rId3"/>
          <a:srcRect t="13602" r="-301"/>
          <a:stretch>
            <a:fillRect/>
          </a:stretch>
        </p:blipFill>
        <p:spPr>
          <a:xfrm>
            <a:off x="1655445" y="1429385"/>
            <a:ext cx="6148070" cy="3309620"/>
          </a:xfrm>
          <a:prstGeom prst="rect">
            <a:avLst/>
          </a:prstGeom>
        </p:spPr>
      </p:pic>
      <p:grpSp>
        <p:nvGrpSpPr>
          <p:cNvPr id="6" name="组合 5"/>
          <p:cNvGrpSpPr/>
          <p:nvPr/>
        </p:nvGrpSpPr>
        <p:grpSpPr>
          <a:xfrm>
            <a:off x="839470" y="798195"/>
            <a:ext cx="588010" cy="631190"/>
            <a:chOff x="1290" y="1171"/>
            <a:chExt cx="926" cy="994"/>
          </a:xfrm>
        </p:grpSpPr>
        <p:sp>
          <p:nvSpPr>
            <p:cNvPr id="9" name="椭圆 8"/>
            <p:cNvSpPr/>
            <p:nvPr/>
          </p:nvSpPr>
          <p:spPr>
            <a:xfrm>
              <a:off x="1290" y="1171"/>
              <a:ext cx="926" cy="994"/>
            </a:xfrm>
            <a:prstGeom prst="ellipse">
              <a:avLst/>
            </a:prstGeom>
            <a:noFill/>
            <a:ln w="6350">
              <a:solidFill>
                <a:schemeClr val="accent1"/>
              </a:solidFill>
            </a:ln>
            <a:effectLst/>
            <a:extLst>
              <a:ext uri="{909E8E84-426E-40DD-AFC4-6F175D3DCCD1}">
                <a14:hiddenFill xmlns:a14="http://schemas.microsoft.com/office/drawing/2010/main">
                  <a:solidFill>
                    <a:srgbClr val="FBFB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pic>
          <p:nvPicPr>
            <p:cNvPr id="5" name="图片 4" descr="管理"/>
            <p:cNvPicPr>
              <a:picLocks noChangeAspect="1"/>
            </p:cNvPicPr>
            <p:nvPr/>
          </p:nvPicPr>
          <p:blipFill>
            <a:blip r:embed="rId4"/>
            <a:stretch>
              <a:fillRect/>
            </a:stretch>
          </p:blipFill>
          <p:spPr>
            <a:xfrm>
              <a:off x="1385" y="1300"/>
              <a:ext cx="736" cy="736"/>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down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10"/>
          <p:cNvSpPr txBox="1"/>
          <p:nvPr/>
        </p:nvSpPr>
        <p:spPr>
          <a:xfrm>
            <a:off x="3455876" y="2040770"/>
            <a:ext cx="4703795" cy="991870"/>
          </a:xfrm>
          <a:prstGeom prst="rect">
            <a:avLst/>
          </a:prstGeom>
          <a:noFill/>
        </p:spPr>
        <p:txBody>
          <a:bodyPr wrap="square" lIns="68589" tIns="34295" rIns="68589" bIns="34295" rtlCol="0">
            <a:spAutoFit/>
          </a:bodyPr>
          <a:lstStyle/>
          <a:p>
            <a:pPr algn="r"/>
            <a:r>
              <a:rPr lang="zh-CN" altLang="en-US" sz="6000" dirty="0">
                <a:solidFill>
                  <a:schemeClr val="bg1"/>
                </a:solidFill>
                <a:latin typeface="优设标题黑" panose="00000500000000000000" pitchFamily="2" charset="-122"/>
                <a:ea typeface="优设标题黑" panose="00000500000000000000" pitchFamily="2" charset="-122"/>
                <a:cs typeface="+mn-ea"/>
                <a:sym typeface="+mn-lt"/>
              </a:rPr>
              <a:t>技术框架</a:t>
            </a:r>
            <a:endParaRPr lang="en-US" altLang="zh-CN" sz="600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5" name="TextBox 10"/>
          <p:cNvSpPr txBox="1"/>
          <p:nvPr/>
        </p:nvSpPr>
        <p:spPr>
          <a:xfrm>
            <a:off x="5256077" y="1384412"/>
            <a:ext cx="2988332" cy="684813"/>
          </a:xfrm>
          <a:prstGeom prst="rect">
            <a:avLst/>
          </a:prstGeom>
          <a:noFill/>
        </p:spPr>
        <p:txBody>
          <a:bodyPr wrap="square" lIns="68589" tIns="34295" rIns="68589" bIns="34295" rtlCol="0">
            <a:spAutoFit/>
          </a:bodyPr>
          <a:lstStyle/>
          <a:p>
            <a:pPr algn="r"/>
            <a:r>
              <a:rPr lang="en-US" altLang="zh-CN" sz="4000" dirty="0">
                <a:solidFill>
                  <a:schemeClr val="accent2"/>
                </a:solidFill>
                <a:latin typeface="优设标题黑" panose="00000500000000000000" pitchFamily="2" charset="-122"/>
                <a:ea typeface="优设标题黑" panose="00000500000000000000" pitchFamily="2" charset="-122"/>
                <a:cs typeface="+mn-ea"/>
                <a:sym typeface="+mn-lt"/>
              </a:rPr>
              <a:t>PART 04</a:t>
            </a:r>
          </a:p>
        </p:txBody>
      </p:sp>
      <p:sp>
        <p:nvSpPr>
          <p:cNvPr id="9" name="TextBox 13"/>
          <p:cNvSpPr txBox="1"/>
          <p:nvPr/>
        </p:nvSpPr>
        <p:spPr>
          <a:xfrm>
            <a:off x="8046114" y="411739"/>
            <a:ext cx="803180" cy="350261"/>
          </a:xfrm>
          <a:prstGeom prst="rect">
            <a:avLst/>
          </a:prstGeom>
          <a:noFill/>
        </p:spPr>
        <p:txBody>
          <a:bodyPr wrap="none" lIns="72554" tIns="36277" rIns="72554" bIns="36277" rtlCol="0">
            <a:spAutoFit/>
          </a:bodyPr>
          <a:lstStyle/>
          <a:p>
            <a:pPr algn="dist"/>
            <a:r>
              <a:rPr lang="en-US" altLang="zh-CN" dirty="0">
                <a:solidFill>
                  <a:schemeClr val="bg1"/>
                </a:solidFill>
                <a:latin typeface="微软雅黑" panose="020B0503020204020204" pitchFamily="34" charset="-122"/>
                <a:ea typeface="微软雅黑" panose="020B0503020204020204" pitchFamily="34" charset="-122"/>
                <a:cs typeface="+mn-ea"/>
                <a:sym typeface="+mn-lt"/>
              </a:rPr>
              <a:t>LOGO</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rcRect b="8691"/>
          <a:stretch>
            <a:fillRect/>
          </a:stretch>
        </p:blipFill>
        <p:spPr>
          <a:xfrm>
            <a:off x="292202" y="762000"/>
            <a:ext cx="4064284" cy="367919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6"/>
          <a:stretch>
            <a:fillRect/>
          </a:stretch>
        </p:blipFill>
        <p:spPr>
          <a:xfrm>
            <a:off x="481184" y="1854247"/>
            <a:ext cx="1400976" cy="1436594"/>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9" name="图片 18"/>
          <p:cNvPicPr>
            <a:picLocks noChangeAspect="1"/>
          </p:cNvPicPr>
          <p:nvPr/>
        </p:nvPicPr>
        <p:blipFill>
          <a:blip r:embed="rId7"/>
          <a:stretch>
            <a:fillRect/>
          </a:stretch>
        </p:blipFill>
        <p:spPr>
          <a:xfrm>
            <a:off x="2794058" y="540070"/>
            <a:ext cx="3180485" cy="418955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3" name="图片 22"/>
          <p:cNvPicPr>
            <a:picLocks noChangeAspect="1"/>
          </p:cNvPicPr>
          <p:nvPr/>
        </p:nvPicPr>
        <p:blipFill>
          <a:blip r:embed="rId8"/>
          <a:stretch>
            <a:fillRect/>
          </a:stretch>
        </p:blipFill>
        <p:spPr>
          <a:xfrm>
            <a:off x="6762787" y="2363300"/>
            <a:ext cx="2029109" cy="2529241"/>
          </a:xfrm>
          <a:prstGeom prst="rect">
            <a:avLst/>
          </a:prstGeom>
          <a:ln>
            <a:noFill/>
          </a:ln>
          <a:effectLst>
            <a:softEdge rad="112500"/>
          </a:effectLst>
        </p:spPr>
      </p:pic>
      <p:sp>
        <p:nvSpPr>
          <p:cNvPr id="24" name="箭头: 左右 23"/>
          <p:cNvSpPr/>
          <p:nvPr/>
        </p:nvSpPr>
        <p:spPr>
          <a:xfrm>
            <a:off x="2114714" y="2419152"/>
            <a:ext cx="446789" cy="215695"/>
          </a:xfrm>
          <a:prstGeom prst="lef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箭头: 左右 24"/>
          <p:cNvSpPr/>
          <p:nvPr/>
        </p:nvSpPr>
        <p:spPr>
          <a:xfrm>
            <a:off x="6218954" y="1031333"/>
            <a:ext cx="446789" cy="215695"/>
          </a:xfrm>
          <a:prstGeom prst="lef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箭头: 左右 25"/>
          <p:cNvSpPr/>
          <p:nvPr/>
        </p:nvSpPr>
        <p:spPr>
          <a:xfrm>
            <a:off x="6218954" y="3535808"/>
            <a:ext cx="446789" cy="215695"/>
          </a:xfrm>
          <a:prstGeom prst="lef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p:cNvPicPr>
            <a:picLocks noChangeAspect="1"/>
          </p:cNvPicPr>
          <p:nvPr/>
        </p:nvPicPr>
        <p:blipFill>
          <a:blip r:embed="rId9"/>
          <a:stretch>
            <a:fillRect/>
          </a:stretch>
        </p:blipFill>
        <p:spPr>
          <a:xfrm>
            <a:off x="6798512" y="345438"/>
            <a:ext cx="2036253" cy="1371791"/>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ttsmaker-file-2024-7-17-18-46-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52065" y="4547298"/>
            <a:ext cx="365522" cy="365522"/>
          </a:xfrm>
          <a:prstGeom prst="rect">
            <a:avLst/>
          </a:prstGeom>
        </p:spPr>
      </p:pic>
      <p:sp>
        <p:nvSpPr>
          <p:cNvPr id="4" name="文本框 3">
            <a:extLst>
              <a:ext uri="{FF2B5EF4-FFF2-40B4-BE49-F238E27FC236}">
                <a16:creationId xmlns:a16="http://schemas.microsoft.com/office/drawing/2014/main" id="{CB8309DD-AF42-8DB1-C38E-67346186AEB7}"/>
              </a:ext>
            </a:extLst>
          </p:cNvPr>
          <p:cNvSpPr txBox="1"/>
          <p:nvPr/>
        </p:nvSpPr>
        <p:spPr>
          <a:xfrm>
            <a:off x="309235" y="531178"/>
            <a:ext cx="1820088" cy="46166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a:solidFill>
                  <a:schemeClr val="bg1"/>
                </a:solidFill>
                <a:sym typeface="+mn-lt"/>
              </a:rPr>
              <a:t>微服务架构</a:t>
            </a:r>
            <a:endParaRPr lang="zh-CN" altLang="en-US" dirty="0">
              <a:solidFill>
                <a:schemeClr val="bg1"/>
              </a:solidFill>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endSnd/>
        </p:sndAc>
      </p:transition>
    </mc:Choice>
    <mc:Fallback xmlns="">
      <p:transition spd="slow">
        <p:fade/>
        <p:sndAc>
          <p:endSnd/>
        </p:sndAc>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530910" y="376738"/>
            <a:ext cx="3949439" cy="368300"/>
            <a:chOff x="1949785" y="448308"/>
            <a:chExt cx="5265918" cy="491067"/>
          </a:xfrm>
        </p:grpSpPr>
        <p:sp>
          <p:nvSpPr>
            <p:cNvPr id="8" name="文本框 7"/>
            <p:cNvSpPr txBox="1"/>
            <p:nvPr/>
          </p:nvSpPr>
          <p:spPr>
            <a:xfrm>
              <a:off x="3369352" y="448308"/>
              <a:ext cx="2426784" cy="491067"/>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sz="1800">
                  <a:sym typeface="+mn-lt"/>
                </a:rPr>
                <a:t>技术栈</a:t>
              </a:r>
              <a:endParaRPr lang="zh-CN" altLang="en-US" sz="1800" dirty="0">
                <a:sym typeface="+mn-lt"/>
              </a:endParaRPr>
            </a:p>
          </p:txBody>
        </p:sp>
        <p:sp>
          <p:nvSpPr>
            <p:cNvPr id="10" name="矩形 9"/>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1" name="矩形 10"/>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grpSp>
      <p:sp>
        <p:nvSpPr>
          <p:cNvPr id="12" name="矩形 11"/>
          <p:cNvSpPr/>
          <p:nvPr/>
        </p:nvSpPr>
        <p:spPr>
          <a:xfrm>
            <a:off x="1479709" y="1009809"/>
            <a:ext cx="1067276" cy="740569"/>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前端</a:t>
            </a:r>
          </a:p>
        </p:txBody>
      </p:sp>
      <p:sp>
        <p:nvSpPr>
          <p:cNvPr id="13" name="矩形 12"/>
          <p:cNvSpPr/>
          <p:nvPr/>
        </p:nvSpPr>
        <p:spPr>
          <a:xfrm>
            <a:off x="1479709" y="1981835"/>
            <a:ext cx="1067276" cy="173069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微服务</a:t>
            </a:r>
          </a:p>
        </p:txBody>
      </p:sp>
      <p:sp>
        <p:nvSpPr>
          <p:cNvPr id="14" name="矩形 13"/>
          <p:cNvSpPr/>
          <p:nvPr/>
        </p:nvSpPr>
        <p:spPr>
          <a:xfrm>
            <a:off x="1479709" y="3939699"/>
            <a:ext cx="1067276" cy="661035"/>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讯飞</a:t>
            </a:r>
          </a:p>
        </p:txBody>
      </p:sp>
      <p:sp>
        <p:nvSpPr>
          <p:cNvPr id="15" name="矩形 14"/>
          <p:cNvSpPr/>
          <p:nvPr/>
        </p:nvSpPr>
        <p:spPr>
          <a:xfrm>
            <a:off x="2775109" y="990759"/>
            <a:ext cx="2055019" cy="343376"/>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布局、元素、组件</a:t>
            </a:r>
          </a:p>
        </p:txBody>
      </p:sp>
      <p:sp>
        <p:nvSpPr>
          <p:cNvPr id="18" name="矩形 17"/>
          <p:cNvSpPr/>
          <p:nvPr/>
        </p:nvSpPr>
        <p:spPr>
          <a:xfrm>
            <a:off x="6223159" y="995998"/>
            <a:ext cx="1542098" cy="762953"/>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ea typeface="黑体" panose="02010609060101010101" charset="-122"/>
                <a:cs typeface="Times New Roman" panose="02020603050405020304" pitchFamily="18" charset="0"/>
              </a:rPr>
              <a:t>nginx</a:t>
            </a:r>
          </a:p>
          <a:p>
            <a:pPr algn="ctr"/>
            <a:r>
              <a:rPr lang="en-US" altLang="zh-CN" sz="1200">
                <a:solidFill>
                  <a:schemeClr val="tx1"/>
                </a:solidFill>
                <a:latin typeface="Times New Roman" panose="02020603050405020304" pitchFamily="18" charset="0"/>
                <a:ea typeface="黑体" panose="02010609060101010101" charset="-122"/>
                <a:cs typeface="Times New Roman" panose="02020603050405020304" pitchFamily="18" charset="0"/>
              </a:rPr>
              <a:t>Vue3</a:t>
            </a:r>
          </a:p>
          <a:p>
            <a:pPr algn="ctr"/>
            <a:r>
              <a:rPr lang="en-US" altLang="zh-CN" sz="1200">
                <a:solidFill>
                  <a:schemeClr val="tx1"/>
                </a:solidFill>
                <a:latin typeface="Times New Roman" panose="02020603050405020304" pitchFamily="18" charset="0"/>
                <a:ea typeface="黑体" panose="02010609060101010101" charset="-122"/>
                <a:cs typeface="Times New Roman" panose="02020603050405020304" pitchFamily="18" charset="0"/>
              </a:rPr>
              <a:t>Axios</a:t>
            </a:r>
            <a:r>
              <a:rPr lang="zh-CN" altLang="en-US" sz="1200">
                <a:solidFill>
                  <a:schemeClr val="tx1"/>
                </a:solidFill>
                <a:latin typeface="Times New Roman" panose="02020603050405020304" pitchFamily="18" charset="0"/>
                <a:ea typeface="黑体" panose="02010609060101010101" charset="-122"/>
                <a:cs typeface="Times New Roman" panose="02020603050405020304" pitchFamily="18" charset="0"/>
              </a:rPr>
              <a:t>、</a:t>
            </a:r>
            <a:r>
              <a:rPr lang="en-US" altLang="zh-CN" sz="1200">
                <a:solidFill>
                  <a:schemeClr val="tx1"/>
                </a:solidFill>
                <a:latin typeface="Times New Roman" panose="02020603050405020304" pitchFamily="18" charset="0"/>
                <a:ea typeface="黑体" panose="02010609060101010101" charset="-122"/>
                <a:cs typeface="Times New Roman" panose="02020603050405020304" pitchFamily="18" charset="0"/>
              </a:rPr>
              <a:t>ElementUI</a:t>
            </a:r>
          </a:p>
          <a:p>
            <a:pPr algn="ctr"/>
            <a:r>
              <a:rPr lang="en-US" altLang="zh-CN" sz="1200">
                <a:solidFill>
                  <a:schemeClr val="tx1"/>
                </a:solidFill>
                <a:latin typeface="Times New Roman" panose="02020603050405020304" pitchFamily="18" charset="0"/>
                <a:ea typeface="黑体" panose="02010609060101010101" charset="-122"/>
                <a:cs typeface="Times New Roman" panose="02020603050405020304" pitchFamily="18" charset="0"/>
              </a:rPr>
              <a:t>Node.js</a:t>
            </a:r>
          </a:p>
        </p:txBody>
      </p:sp>
      <p:cxnSp>
        <p:nvCxnSpPr>
          <p:cNvPr id="19" name="直接连接符 18"/>
          <p:cNvCxnSpPr/>
          <p:nvPr/>
        </p:nvCxnSpPr>
        <p:spPr>
          <a:xfrm>
            <a:off x="1214914" y="1855629"/>
            <a:ext cx="6714649"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809875" y="2269490"/>
            <a:ext cx="1067276" cy="30575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负载均衡</a:t>
            </a:r>
          </a:p>
        </p:txBody>
      </p:sp>
      <p:sp>
        <p:nvSpPr>
          <p:cNvPr id="21" name="矩形 20"/>
          <p:cNvSpPr/>
          <p:nvPr/>
        </p:nvSpPr>
        <p:spPr>
          <a:xfrm>
            <a:off x="4056698" y="2290445"/>
            <a:ext cx="1067276" cy="30575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鉴权认证</a:t>
            </a:r>
          </a:p>
        </p:txBody>
      </p:sp>
      <p:sp>
        <p:nvSpPr>
          <p:cNvPr id="22" name="矩形 21"/>
          <p:cNvSpPr/>
          <p:nvPr/>
        </p:nvSpPr>
        <p:spPr>
          <a:xfrm>
            <a:off x="5331619" y="2296160"/>
            <a:ext cx="1067276" cy="30575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登录持久化</a:t>
            </a:r>
          </a:p>
        </p:txBody>
      </p:sp>
      <p:sp>
        <p:nvSpPr>
          <p:cNvPr id="24" name="矩形 23"/>
          <p:cNvSpPr/>
          <p:nvPr/>
        </p:nvSpPr>
        <p:spPr>
          <a:xfrm>
            <a:off x="6698456" y="1960880"/>
            <a:ext cx="1067276" cy="1751648"/>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p>
            <a:pPr algn="ctr"/>
            <a:endPar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p>
            <a:pPr algn="ctr"/>
            <a:r>
              <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gateway</a:t>
            </a:r>
          </a:p>
          <a:p>
            <a:pPr algn="ctr"/>
            <a:r>
              <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JWT</a:t>
            </a:r>
          </a:p>
          <a:p>
            <a:pPr algn="ctr"/>
            <a:r>
              <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Java</a:t>
            </a:r>
          </a:p>
          <a:p>
            <a:pPr algn="ctr"/>
            <a:r>
              <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Mysql</a:t>
            </a:r>
          </a:p>
          <a:p>
            <a:pPr algn="ctr"/>
            <a:r>
              <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Nacos</a:t>
            </a:r>
          </a:p>
          <a:p>
            <a:pPr algn="ctr"/>
            <a:r>
              <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ffmpeg</a:t>
            </a:r>
          </a:p>
          <a:p>
            <a:pPr algn="ctr"/>
            <a:r>
              <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Swagger</a:t>
            </a:r>
          </a:p>
          <a:p>
            <a:pPr algn="ctr"/>
            <a:r>
              <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Feign</a:t>
            </a:r>
          </a:p>
          <a:p>
            <a:pPr algn="ctr"/>
            <a:endPar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p>
            <a:pPr algn="ctr"/>
            <a:endParaRPr lang="en-US" altLang="zh-CN" sz="120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5" name="矩形 24"/>
          <p:cNvSpPr/>
          <p:nvPr/>
        </p:nvSpPr>
        <p:spPr>
          <a:xfrm>
            <a:off x="2805113" y="2670016"/>
            <a:ext cx="1067276" cy="30575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环境配置</a:t>
            </a:r>
          </a:p>
        </p:txBody>
      </p:sp>
      <p:sp>
        <p:nvSpPr>
          <p:cNvPr id="26" name="矩形 25"/>
          <p:cNvSpPr/>
          <p:nvPr/>
        </p:nvSpPr>
        <p:spPr>
          <a:xfrm>
            <a:off x="4080034" y="2690971"/>
            <a:ext cx="1067276" cy="30575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服务注册</a:t>
            </a:r>
          </a:p>
        </p:txBody>
      </p:sp>
      <p:sp>
        <p:nvSpPr>
          <p:cNvPr id="27" name="矩形 26"/>
          <p:cNvSpPr/>
          <p:nvPr/>
        </p:nvSpPr>
        <p:spPr>
          <a:xfrm>
            <a:off x="5354955" y="3088164"/>
            <a:ext cx="1067276" cy="30575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Times New Roman" panose="02020603050405020304" pitchFamily="18" charset="0"/>
                <a:ea typeface="仿宋" panose="02010609060101010101" pitchFamily="49" charset="-122"/>
                <a:cs typeface="Times New Roman" panose="02020603050405020304" pitchFamily="18" charset="0"/>
              </a:rPr>
              <a:t>数据库服务</a:t>
            </a:r>
          </a:p>
        </p:txBody>
      </p:sp>
      <p:sp>
        <p:nvSpPr>
          <p:cNvPr id="28" name="矩形 27"/>
          <p:cNvSpPr/>
          <p:nvPr/>
        </p:nvSpPr>
        <p:spPr>
          <a:xfrm>
            <a:off x="2805113" y="3089116"/>
            <a:ext cx="1067276" cy="30575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基础服务</a:t>
            </a:r>
          </a:p>
        </p:txBody>
      </p:sp>
      <p:sp>
        <p:nvSpPr>
          <p:cNvPr id="29" name="矩形 28"/>
          <p:cNvSpPr/>
          <p:nvPr/>
        </p:nvSpPr>
        <p:spPr>
          <a:xfrm>
            <a:off x="4080034" y="3094831"/>
            <a:ext cx="1067276" cy="30575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Times New Roman" panose="02020603050405020304" pitchFamily="18" charset="0"/>
                <a:ea typeface="仿宋" panose="02010609060101010101" pitchFamily="49" charset="-122"/>
                <a:cs typeface="Times New Roman" panose="02020603050405020304" pitchFamily="18" charset="0"/>
              </a:rPr>
              <a:t>业务服务</a:t>
            </a:r>
          </a:p>
        </p:txBody>
      </p:sp>
      <p:sp>
        <p:nvSpPr>
          <p:cNvPr id="30" name="矩形 29"/>
          <p:cNvSpPr/>
          <p:nvPr/>
        </p:nvSpPr>
        <p:spPr>
          <a:xfrm>
            <a:off x="5349716" y="2679541"/>
            <a:ext cx="1067276" cy="30575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Times New Roman" panose="02020603050405020304" pitchFamily="18" charset="0"/>
                <a:ea typeface="仿宋" panose="02010609060101010101" pitchFamily="49" charset="-122"/>
                <a:cs typeface="Times New Roman" panose="02020603050405020304" pitchFamily="18" charset="0"/>
              </a:rPr>
              <a:t>服务发现</a:t>
            </a:r>
          </a:p>
        </p:txBody>
      </p:sp>
      <p:sp>
        <p:nvSpPr>
          <p:cNvPr id="31" name="矩形 30"/>
          <p:cNvSpPr/>
          <p:nvPr/>
        </p:nvSpPr>
        <p:spPr>
          <a:xfrm>
            <a:off x="2726531" y="3550603"/>
            <a:ext cx="3792379" cy="161925"/>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latin typeface="仿宋" panose="02010609060101010101" pitchFamily="49" charset="-122"/>
                <a:ea typeface="仿宋" panose="02010609060101010101" pitchFamily="49" charset="-122"/>
              </a:rPr>
              <a:t>讯飞服务调用</a:t>
            </a:r>
          </a:p>
        </p:txBody>
      </p:sp>
      <p:cxnSp>
        <p:nvCxnSpPr>
          <p:cNvPr id="32" name="直接连接符 31"/>
          <p:cNvCxnSpPr/>
          <p:nvPr/>
        </p:nvCxnSpPr>
        <p:spPr>
          <a:xfrm>
            <a:off x="1214914" y="3845401"/>
            <a:ext cx="6550819"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698456" y="3931603"/>
            <a:ext cx="1067276" cy="638651"/>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讯飞</a:t>
            </a:r>
          </a:p>
        </p:txBody>
      </p:sp>
      <p:sp>
        <p:nvSpPr>
          <p:cNvPr id="34" name="矩形 33"/>
          <p:cNvSpPr/>
          <p:nvPr/>
        </p:nvSpPr>
        <p:spPr>
          <a:xfrm>
            <a:off x="2763679" y="3939699"/>
            <a:ext cx="1067276" cy="284321"/>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角色模拟</a:t>
            </a:r>
          </a:p>
        </p:txBody>
      </p:sp>
      <p:sp>
        <p:nvSpPr>
          <p:cNvPr id="35" name="矩形 34"/>
          <p:cNvSpPr/>
          <p:nvPr/>
        </p:nvSpPr>
        <p:spPr>
          <a:xfrm>
            <a:off x="4029551" y="3945890"/>
            <a:ext cx="1067276" cy="284321"/>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350">
                <a:solidFill>
                  <a:schemeClr val="tx1"/>
                </a:solidFill>
                <a:latin typeface="Times New Roman" panose="02020603050405020304" pitchFamily="18" charset="0"/>
                <a:ea typeface="仿宋" panose="02010609060101010101" pitchFamily="49" charset="-122"/>
                <a:cs typeface="Times New Roman" panose="02020603050405020304" pitchFamily="18" charset="0"/>
              </a:rPr>
              <a:t>PPT</a:t>
            </a:r>
            <a:r>
              <a:rPr lang="zh-CN" altLang="en-US" sz="1350">
                <a:solidFill>
                  <a:schemeClr val="tx1"/>
                </a:solidFill>
                <a:latin typeface="仿宋" panose="02010609060101010101" pitchFamily="49" charset="-122"/>
                <a:ea typeface="仿宋" panose="02010609060101010101" pitchFamily="49" charset="-122"/>
              </a:rPr>
              <a:t>生成</a:t>
            </a:r>
          </a:p>
        </p:txBody>
      </p:sp>
      <p:sp>
        <p:nvSpPr>
          <p:cNvPr id="36" name="矩形 35"/>
          <p:cNvSpPr/>
          <p:nvPr/>
        </p:nvSpPr>
        <p:spPr>
          <a:xfrm>
            <a:off x="5313521" y="3939699"/>
            <a:ext cx="1186815" cy="284321"/>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在线语音合成</a:t>
            </a:r>
          </a:p>
        </p:txBody>
      </p:sp>
      <p:sp>
        <p:nvSpPr>
          <p:cNvPr id="37" name="矩形 36"/>
          <p:cNvSpPr/>
          <p:nvPr/>
        </p:nvSpPr>
        <p:spPr>
          <a:xfrm>
            <a:off x="2763679" y="4311650"/>
            <a:ext cx="1067276" cy="284321"/>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Times New Roman" panose="02020603050405020304" pitchFamily="18" charset="0"/>
                <a:ea typeface="仿宋" panose="02010609060101010101" pitchFamily="49" charset="-122"/>
                <a:cs typeface="Times New Roman" panose="02020603050405020304" pitchFamily="18" charset="0"/>
              </a:rPr>
              <a:t>语音听写</a:t>
            </a:r>
          </a:p>
        </p:txBody>
      </p:sp>
      <p:sp>
        <p:nvSpPr>
          <p:cNvPr id="38" name="矩形 37"/>
          <p:cNvSpPr/>
          <p:nvPr/>
        </p:nvSpPr>
        <p:spPr>
          <a:xfrm>
            <a:off x="4038600" y="4311650"/>
            <a:ext cx="1067276" cy="284321"/>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Times New Roman" panose="02020603050405020304" pitchFamily="18" charset="0"/>
                <a:ea typeface="仿宋" panose="02010609060101010101" pitchFamily="49" charset="-122"/>
                <a:cs typeface="Times New Roman" panose="02020603050405020304" pitchFamily="18" charset="0"/>
              </a:rPr>
              <a:t>文档问答</a:t>
            </a:r>
          </a:p>
        </p:txBody>
      </p:sp>
      <p:sp>
        <p:nvSpPr>
          <p:cNvPr id="39" name="矩形 38"/>
          <p:cNvSpPr/>
          <p:nvPr/>
        </p:nvSpPr>
        <p:spPr>
          <a:xfrm>
            <a:off x="5313521" y="4305459"/>
            <a:ext cx="1186815" cy="284321"/>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Times New Roman" panose="02020603050405020304" pitchFamily="18" charset="0"/>
                <a:ea typeface="仿宋" panose="02010609060101010101" pitchFamily="49" charset="-122"/>
                <a:cs typeface="Times New Roman" panose="02020603050405020304" pitchFamily="18" charset="0"/>
              </a:rPr>
              <a:t>离线语音合成</a:t>
            </a:r>
          </a:p>
        </p:txBody>
      </p:sp>
      <p:sp>
        <p:nvSpPr>
          <p:cNvPr id="40" name="矩形 39"/>
          <p:cNvSpPr/>
          <p:nvPr/>
        </p:nvSpPr>
        <p:spPr>
          <a:xfrm>
            <a:off x="2775109" y="1397476"/>
            <a:ext cx="1067276" cy="343376"/>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rPr>
              <a:t>用户</a:t>
            </a:r>
            <a:r>
              <a:rPr lang="en-US" altLang="zh-CN" sz="1350">
                <a:solidFill>
                  <a:schemeClr val="tx1"/>
                </a:solidFill>
                <a:latin typeface="仿宋" panose="02010609060101010101" pitchFamily="49" charset="-122"/>
                <a:ea typeface="仿宋" panose="02010609060101010101" pitchFamily="49" charset="-122"/>
              </a:rPr>
              <a:t>Token</a:t>
            </a:r>
            <a:endParaRPr lang="zh-CN" altLang="en-US" sz="1350">
              <a:solidFill>
                <a:schemeClr val="tx1"/>
              </a:solidFill>
              <a:latin typeface="仿宋" panose="02010609060101010101" pitchFamily="49" charset="-122"/>
              <a:ea typeface="仿宋" panose="02010609060101010101" pitchFamily="49" charset="-122"/>
            </a:endParaRPr>
          </a:p>
        </p:txBody>
      </p:sp>
      <p:sp>
        <p:nvSpPr>
          <p:cNvPr id="41" name="矩形 40"/>
          <p:cNvSpPr/>
          <p:nvPr/>
        </p:nvSpPr>
        <p:spPr>
          <a:xfrm>
            <a:off x="5035391" y="990759"/>
            <a:ext cx="1067276" cy="343376"/>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350">
                <a:solidFill>
                  <a:schemeClr val="tx1"/>
                </a:solidFill>
                <a:latin typeface="仿宋" panose="02010609060101010101" pitchFamily="49" charset="-122"/>
                <a:ea typeface="仿宋" panose="02010609060101010101" pitchFamily="49" charset="-122"/>
              </a:rPr>
              <a:t>http</a:t>
            </a:r>
            <a:r>
              <a:rPr lang="zh-CN" altLang="en-US" sz="1350">
                <a:solidFill>
                  <a:schemeClr val="tx1"/>
                </a:solidFill>
                <a:latin typeface="仿宋" panose="02010609060101010101" pitchFamily="49" charset="-122"/>
                <a:ea typeface="仿宋" panose="02010609060101010101" pitchFamily="49" charset="-122"/>
              </a:rPr>
              <a:t>请求</a:t>
            </a:r>
          </a:p>
        </p:txBody>
      </p:sp>
      <p:sp>
        <p:nvSpPr>
          <p:cNvPr id="42" name="矩形 41"/>
          <p:cNvSpPr/>
          <p:nvPr/>
        </p:nvSpPr>
        <p:spPr>
          <a:xfrm>
            <a:off x="3981926" y="1407001"/>
            <a:ext cx="972503" cy="343376"/>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350">
                <a:solidFill>
                  <a:schemeClr val="tx1"/>
                </a:solidFill>
                <a:latin typeface="仿宋" panose="02010609060101010101" pitchFamily="49" charset="-122"/>
                <a:ea typeface="仿宋" panose="02010609060101010101" pitchFamily="49" charset="-122"/>
                <a:cs typeface="Times New Roman" panose="02020603050405020304" pitchFamily="18" charset="0"/>
              </a:rPr>
              <a:t>WebSocket</a:t>
            </a:r>
          </a:p>
        </p:txBody>
      </p:sp>
      <p:sp>
        <p:nvSpPr>
          <p:cNvPr id="43" name="矩形 42"/>
          <p:cNvSpPr/>
          <p:nvPr/>
        </p:nvSpPr>
        <p:spPr>
          <a:xfrm>
            <a:off x="2730341" y="2015173"/>
            <a:ext cx="3792379" cy="161925"/>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latin typeface="仿宋" panose="02010609060101010101" pitchFamily="49" charset="-122"/>
                <a:ea typeface="仿宋" panose="02010609060101010101" pitchFamily="49" charset="-122"/>
              </a:rPr>
              <a:t>网关</a:t>
            </a:r>
          </a:p>
        </p:txBody>
      </p:sp>
      <p:sp>
        <p:nvSpPr>
          <p:cNvPr id="44" name="矩形 43"/>
          <p:cNvSpPr/>
          <p:nvPr/>
        </p:nvSpPr>
        <p:spPr>
          <a:xfrm>
            <a:off x="5123750" y="1409263"/>
            <a:ext cx="972382" cy="343290"/>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tx1"/>
                </a:solidFill>
                <a:latin typeface="仿宋" panose="02010609060101010101" pitchFamily="49" charset="-122"/>
                <a:ea typeface="仿宋" panose="02010609060101010101" pitchFamily="49" charset="-122"/>
                <a:cs typeface="Times New Roman" panose="02020603050405020304" pitchFamily="18" charset="0"/>
              </a:rPr>
              <a:t>服务监听</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10"/>
          <p:cNvSpPr txBox="1"/>
          <p:nvPr/>
        </p:nvSpPr>
        <p:spPr>
          <a:xfrm>
            <a:off x="322005" y="1269349"/>
            <a:ext cx="4319147" cy="1300218"/>
          </a:xfrm>
          <a:prstGeom prst="rect">
            <a:avLst/>
          </a:prstGeom>
          <a:noFill/>
        </p:spPr>
        <p:txBody>
          <a:bodyPr wrap="square" lIns="68568" tIns="34285" rIns="68568" bIns="34285" rtlCol="0">
            <a:spAutoFit/>
          </a:bodyPr>
          <a:lstStyle/>
          <a:p>
            <a:r>
              <a:rPr lang="zh-CN" altLang="en-US" sz="7999">
                <a:solidFill>
                  <a:schemeClr val="bg1"/>
                </a:solidFill>
                <a:latin typeface="优设标题黑" panose="00000500000000000000" pitchFamily="2" charset="-122"/>
                <a:ea typeface="优设标题黑" panose="00000500000000000000" pitchFamily="2" charset="-122"/>
                <a:cs typeface="+mn-ea"/>
                <a:sym typeface="+mn-lt"/>
              </a:rPr>
              <a:t>讲述结束</a:t>
            </a:r>
            <a:endParaRPr lang="en-US" altLang="zh-CN" sz="7999"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0" name="TextBox 13"/>
          <p:cNvSpPr txBox="1"/>
          <p:nvPr/>
        </p:nvSpPr>
        <p:spPr>
          <a:xfrm>
            <a:off x="424573" y="2757059"/>
            <a:ext cx="4114010" cy="1365132"/>
          </a:xfrm>
          <a:prstGeom prst="rect">
            <a:avLst/>
          </a:prstGeom>
          <a:noFill/>
        </p:spPr>
        <p:txBody>
          <a:bodyPr wrap="square" lIns="72532" tIns="36266" rIns="72532" bIns="36266" rtlCol="0">
            <a:spAutoFit/>
          </a:bodyPr>
          <a:lstStyle/>
          <a:p>
            <a:r>
              <a:rPr lang="zh-CN" altLang="en-US" sz="1399" b="1">
                <a:solidFill>
                  <a:schemeClr val="bg1"/>
                </a:solidFill>
                <a:latin typeface="微软雅黑" panose="020B0503020204020204" pitchFamily="34" charset="-122"/>
                <a:ea typeface="微软雅黑" panose="020B0503020204020204" pitchFamily="34" charset="-122"/>
                <a:cs typeface="+mn-ea"/>
                <a:sym typeface="+mn-lt"/>
              </a:rPr>
              <a:t>开发团队：</a:t>
            </a:r>
            <a:r>
              <a:rPr lang="en-US" altLang="zh-CN" sz="1399" b="1">
                <a:solidFill>
                  <a:schemeClr val="bg1"/>
                </a:solidFill>
                <a:latin typeface="微软雅黑" panose="020B0503020204020204" pitchFamily="34" charset="-122"/>
                <a:ea typeface="微软雅黑" panose="020B0503020204020204" pitchFamily="34" charset="-122"/>
                <a:cs typeface="+mn-ea"/>
                <a:sym typeface="+mn-lt"/>
              </a:rPr>
              <a:t>xxx</a:t>
            </a:r>
          </a:p>
          <a:p>
            <a:r>
              <a:rPr lang="zh-CN" altLang="en-US" sz="1399" b="1">
                <a:solidFill>
                  <a:schemeClr val="bg1"/>
                </a:solidFill>
                <a:latin typeface="微软雅黑" panose="020B0503020204020204" pitchFamily="34" charset="-122"/>
                <a:ea typeface="微软雅黑" panose="020B0503020204020204" pitchFamily="34" charset="-122"/>
                <a:cs typeface="+mn-ea"/>
                <a:sym typeface="+mn-lt"/>
              </a:rPr>
              <a:t>队长：</a:t>
            </a:r>
            <a:r>
              <a:rPr lang="en-US" altLang="zh-CN" sz="1399" b="1">
                <a:solidFill>
                  <a:schemeClr val="bg1"/>
                </a:solidFill>
                <a:latin typeface="微软雅黑" panose="020B0503020204020204" pitchFamily="34" charset="-122"/>
                <a:ea typeface="微软雅黑" panose="020B0503020204020204" pitchFamily="34" charset="-122"/>
                <a:cs typeface="+mn-ea"/>
                <a:sym typeface="+mn-lt"/>
              </a:rPr>
              <a:t>xxx</a:t>
            </a:r>
          </a:p>
          <a:p>
            <a:r>
              <a:rPr lang="zh-CN" altLang="en-US" sz="1399" b="1">
                <a:solidFill>
                  <a:schemeClr val="bg1"/>
                </a:solidFill>
                <a:latin typeface="微软雅黑" panose="020B0503020204020204" pitchFamily="34" charset="-122"/>
                <a:ea typeface="微软雅黑" panose="020B0503020204020204" pitchFamily="34" charset="-122"/>
                <a:cs typeface="+mn-ea"/>
                <a:sym typeface="+mn-lt"/>
              </a:rPr>
              <a:t>队员：</a:t>
            </a:r>
            <a:r>
              <a:rPr lang="en-US" altLang="zh-CN" sz="1399" b="1">
                <a:solidFill>
                  <a:schemeClr val="bg1"/>
                </a:solidFill>
                <a:latin typeface="微软雅黑" panose="020B0503020204020204" pitchFamily="34" charset="-122"/>
                <a:ea typeface="微软雅黑" panose="020B0503020204020204" pitchFamily="34" charset="-122"/>
                <a:cs typeface="+mn-ea"/>
                <a:sym typeface="+mn-lt"/>
              </a:rPr>
              <a:t>xxx</a:t>
            </a:r>
          </a:p>
          <a:p>
            <a:r>
              <a:rPr lang="zh-CN" altLang="en-US" sz="1399" b="1">
                <a:solidFill>
                  <a:schemeClr val="bg1"/>
                </a:solidFill>
                <a:latin typeface="微软雅黑" panose="020B0503020204020204" pitchFamily="34" charset="-122"/>
                <a:ea typeface="微软雅黑" panose="020B0503020204020204" pitchFamily="34" charset="-122"/>
                <a:cs typeface="+mn-ea"/>
                <a:sym typeface="+mn-lt"/>
              </a:rPr>
              <a:t>指导老师：</a:t>
            </a:r>
            <a:r>
              <a:rPr lang="en-US" altLang="zh-CN" sz="1399" b="1">
                <a:solidFill>
                  <a:schemeClr val="bg1"/>
                </a:solidFill>
                <a:latin typeface="微软雅黑" panose="020B0503020204020204" pitchFamily="34" charset="-122"/>
                <a:ea typeface="微软雅黑" panose="020B0503020204020204" pitchFamily="34" charset="-122"/>
                <a:cs typeface="+mn-ea"/>
                <a:sym typeface="+mn-lt"/>
              </a:rPr>
              <a:t>xxx</a:t>
            </a:r>
          </a:p>
          <a:p>
            <a:r>
              <a:rPr lang="zh-CN" altLang="en-US" sz="1399" b="1">
                <a:solidFill>
                  <a:schemeClr val="bg1"/>
                </a:solidFill>
                <a:latin typeface="微软雅黑" panose="020B0503020204020204" pitchFamily="34" charset="-122"/>
                <a:ea typeface="微软雅黑" panose="020B0503020204020204" pitchFamily="34" charset="-122"/>
                <a:cs typeface="+mn-ea"/>
                <a:sym typeface="+mn-lt"/>
              </a:rPr>
              <a:t>所属学校：</a:t>
            </a:r>
            <a:r>
              <a:rPr lang="en-US" altLang="zh-CN" sz="1399" b="1">
                <a:solidFill>
                  <a:schemeClr val="bg1"/>
                </a:solidFill>
                <a:latin typeface="微软雅黑" panose="020B0503020204020204" pitchFamily="34" charset="-122"/>
                <a:ea typeface="微软雅黑" panose="020B0503020204020204" pitchFamily="34" charset="-122"/>
                <a:cs typeface="+mn-ea"/>
                <a:sym typeface="+mn-lt"/>
              </a:rPr>
              <a:t>xxx</a:t>
            </a:r>
          </a:p>
          <a:p>
            <a:pPr algn="dist"/>
            <a:endParaRPr lang="zh-CN" altLang="en-US" sz="1399"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TextBox 13"/>
          <p:cNvSpPr txBox="1"/>
          <p:nvPr/>
        </p:nvSpPr>
        <p:spPr>
          <a:xfrm>
            <a:off x="260779" y="319247"/>
            <a:ext cx="894378" cy="380889"/>
          </a:xfrm>
          <a:prstGeom prst="rect">
            <a:avLst/>
          </a:prstGeom>
          <a:noFill/>
        </p:spPr>
        <p:txBody>
          <a:bodyPr wrap="none" lIns="72532" tIns="36266" rIns="72532" bIns="36266" rtlCol="0">
            <a:spAutoFit/>
          </a:bodyPr>
          <a:lstStyle/>
          <a:p>
            <a:pPr algn="dist"/>
            <a:r>
              <a:rPr lang="en-US" altLang="zh-CN" sz="1999" b="1" dirty="0">
                <a:solidFill>
                  <a:schemeClr val="bg1"/>
                </a:solidFill>
                <a:latin typeface="微软雅黑" panose="020B0503020204020204" pitchFamily="34" charset="-122"/>
                <a:ea typeface="微软雅黑" panose="020B0503020204020204" pitchFamily="34" charset="-122"/>
                <a:cs typeface="+mn-ea"/>
                <a:sym typeface="+mn-lt"/>
              </a:rPr>
              <a:t>LOGO</a:t>
            </a:r>
            <a:endParaRPr lang="zh-CN" altLang="en-US" sz="1999" b="1"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2923" y="669399"/>
            <a:ext cx="3758225" cy="3799724"/>
          </a:xfrm>
          <a:prstGeom prst="rect">
            <a:avLst/>
          </a:prstGeom>
        </p:spPr>
      </p:pic>
      <p:sp>
        <p:nvSpPr>
          <p:cNvPr id="4" name="TextBox 13"/>
          <p:cNvSpPr txBox="1"/>
          <p:nvPr/>
        </p:nvSpPr>
        <p:spPr>
          <a:xfrm>
            <a:off x="424573" y="4180537"/>
            <a:ext cx="3672115" cy="288556"/>
          </a:xfrm>
          <a:prstGeom prst="rect">
            <a:avLst/>
          </a:prstGeom>
          <a:noFill/>
        </p:spPr>
        <p:txBody>
          <a:bodyPr wrap="square" lIns="72532" tIns="36266" rIns="72532" bIns="36266" rtlCol="0">
            <a:spAutoFit/>
          </a:bodyPr>
          <a:lstStyle/>
          <a:p>
            <a:pPr algn="ctr"/>
            <a:r>
              <a:rPr lang="en-US" altLang="zh-CN" sz="1399" b="1">
                <a:solidFill>
                  <a:schemeClr val="bg1"/>
                </a:solidFill>
                <a:latin typeface="微软雅黑" panose="020B0503020204020204" pitchFamily="34" charset="-122"/>
                <a:ea typeface="微软雅黑" panose="020B0503020204020204" pitchFamily="34" charset="-122"/>
                <a:cs typeface="+mn-ea"/>
                <a:sym typeface="+mn-lt"/>
              </a:rPr>
              <a:t>Thanks for listening</a:t>
            </a:r>
            <a:endParaRPr lang="zh-CN" altLang="en-US" sz="1399"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sndAc>
          <p:endSnd/>
        </p:sndAc>
      </p:transition>
    </mc:Choice>
    <mc:Fallback xmlns="">
      <p:transition spd="med">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9"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10"/>
          <p:cNvSpPr txBox="1"/>
          <p:nvPr/>
        </p:nvSpPr>
        <p:spPr>
          <a:xfrm>
            <a:off x="3455876" y="2040770"/>
            <a:ext cx="4703795" cy="991870"/>
          </a:xfrm>
          <a:prstGeom prst="rect">
            <a:avLst/>
          </a:prstGeom>
          <a:noFill/>
        </p:spPr>
        <p:txBody>
          <a:bodyPr wrap="square" lIns="68589" tIns="34295" rIns="68589" bIns="34295" rtlCol="0">
            <a:spAutoFit/>
          </a:bodyPr>
          <a:lstStyle/>
          <a:p>
            <a:pPr algn="r"/>
            <a:r>
              <a:rPr lang="zh-CN" altLang="en-US" sz="6000" dirty="0">
                <a:solidFill>
                  <a:schemeClr val="bg1"/>
                </a:solidFill>
                <a:latin typeface="优设标题黑" panose="00000500000000000000" pitchFamily="2" charset="-122"/>
                <a:ea typeface="优设标题黑" panose="00000500000000000000" pitchFamily="2" charset="-122"/>
                <a:cs typeface="+mn-ea"/>
                <a:sym typeface="+mn-lt"/>
              </a:rPr>
              <a:t>市场现状</a:t>
            </a:r>
            <a:endParaRPr lang="en-US" altLang="zh-CN" sz="600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5" name="TextBox 10"/>
          <p:cNvSpPr txBox="1"/>
          <p:nvPr/>
        </p:nvSpPr>
        <p:spPr>
          <a:xfrm>
            <a:off x="5256077" y="1384412"/>
            <a:ext cx="2988332" cy="684813"/>
          </a:xfrm>
          <a:prstGeom prst="rect">
            <a:avLst/>
          </a:prstGeom>
          <a:noFill/>
        </p:spPr>
        <p:txBody>
          <a:bodyPr wrap="square" lIns="68589" tIns="34295" rIns="68589" bIns="34295" rtlCol="0">
            <a:spAutoFit/>
          </a:bodyPr>
          <a:lstStyle/>
          <a:p>
            <a:pPr algn="r"/>
            <a:r>
              <a:rPr lang="en-US" altLang="zh-CN" sz="4000" dirty="0">
                <a:solidFill>
                  <a:schemeClr val="accent2"/>
                </a:solidFill>
                <a:latin typeface="优设标题黑" panose="00000500000000000000" pitchFamily="2" charset="-122"/>
                <a:ea typeface="优设标题黑" panose="00000500000000000000" pitchFamily="2" charset="-122"/>
                <a:cs typeface="+mn-ea"/>
                <a:sym typeface="+mn-lt"/>
              </a:rPr>
              <a:t>PART 01</a:t>
            </a:r>
          </a:p>
        </p:txBody>
      </p:sp>
      <p:sp>
        <p:nvSpPr>
          <p:cNvPr id="6" name="文本框 5"/>
          <p:cNvSpPr txBox="1"/>
          <p:nvPr/>
        </p:nvSpPr>
        <p:spPr>
          <a:xfrm>
            <a:off x="4103947" y="3089784"/>
            <a:ext cx="4055723" cy="321945"/>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en-US" altLang="zh-CN" sz="1000" dirty="0">
                <a:solidFill>
                  <a:schemeClr val="bg1"/>
                </a:solidFill>
                <a:latin typeface="微软雅黑" panose="020B0503020204020204" pitchFamily="34" charset="-122"/>
                <a:ea typeface="微软雅黑" panose="020B0503020204020204" pitchFamily="34" charset="-122"/>
                <a:cs typeface="+mn-ea"/>
                <a:sym typeface="+mn-lt"/>
              </a:rPr>
              <a:t>AI+</a:t>
            </a: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教育场景下市场的需求、存在的问题</a:t>
            </a:r>
          </a:p>
        </p:txBody>
      </p:sp>
      <p:sp>
        <p:nvSpPr>
          <p:cNvPr id="9" name="TextBox 13"/>
          <p:cNvSpPr txBox="1"/>
          <p:nvPr/>
        </p:nvSpPr>
        <p:spPr>
          <a:xfrm>
            <a:off x="8046114" y="411739"/>
            <a:ext cx="803180" cy="350261"/>
          </a:xfrm>
          <a:prstGeom prst="rect">
            <a:avLst/>
          </a:prstGeom>
          <a:noFill/>
        </p:spPr>
        <p:txBody>
          <a:bodyPr wrap="none" lIns="72554" tIns="36277" rIns="72554" bIns="36277" rtlCol="0">
            <a:spAutoFit/>
          </a:bodyPr>
          <a:lstStyle/>
          <a:p>
            <a:pPr algn="dist"/>
            <a:r>
              <a:rPr lang="en-US" altLang="zh-CN" dirty="0">
                <a:solidFill>
                  <a:schemeClr val="bg1"/>
                </a:solidFill>
                <a:latin typeface="微软雅黑" panose="020B0503020204020204" pitchFamily="34" charset="-122"/>
                <a:ea typeface="微软雅黑" panose="020B0503020204020204" pitchFamily="34" charset="-122"/>
                <a:cs typeface="+mn-ea"/>
                <a:sym typeface="+mn-lt"/>
              </a:rPr>
              <a:t>LOGO</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rcRect b="8691"/>
          <a:stretch>
            <a:fillRect/>
          </a:stretch>
        </p:blipFill>
        <p:spPr>
          <a:xfrm>
            <a:off x="292202" y="762000"/>
            <a:ext cx="4064284" cy="367919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3141" y="1367846"/>
            <a:ext cx="2426784" cy="368300"/>
          </a:xfrm>
          <a:prstGeom prst="rect">
            <a:avLst/>
          </a:prstGeom>
          <a:noFill/>
        </p:spPr>
        <p:txBody>
          <a:bodyPr wrap="square" rtlCol="0">
            <a:spAutoFit/>
          </a:bodyPr>
          <a:lstStyle/>
          <a:p>
            <a:r>
              <a:rPr kumimoji="1"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市场需求</a:t>
            </a:r>
          </a:p>
        </p:txBody>
      </p:sp>
      <p:sp>
        <p:nvSpPr>
          <p:cNvPr id="7" name="文本框 6"/>
          <p:cNvSpPr txBox="1"/>
          <p:nvPr/>
        </p:nvSpPr>
        <p:spPr>
          <a:xfrm>
            <a:off x="827405" y="1753870"/>
            <a:ext cx="4284345" cy="1383030"/>
          </a:xfrm>
          <a:prstGeom prst="rect">
            <a:avLst/>
          </a:prstGeom>
          <a:noFill/>
        </p:spPr>
        <p:txBody>
          <a:bodyPr wrap="square" rtlCol="0">
            <a:spAutoFit/>
          </a:bodyPr>
          <a:lstStyle/>
          <a:p>
            <a:pPr>
              <a:lnSpc>
                <a:spcPct val="140000"/>
              </a:lnSpc>
            </a:pPr>
            <a:r>
              <a:rPr kumimoji="1"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利用AI技术来提供个性化学习体验，根据学生的个性需求和能力定制学习内容和路径，并且希望能够利用语音识别和自然语言处理技术增强教学互动性，此外心理健康支持亦成为AI应用的重要部分，监测学生的情绪及早识别心理健康问题，提供干预和辅导</a:t>
            </a:r>
          </a:p>
        </p:txBody>
      </p:sp>
      <p:sp>
        <p:nvSpPr>
          <p:cNvPr id="13" name="文本框 12"/>
          <p:cNvSpPr txBox="1"/>
          <p:nvPr/>
        </p:nvSpPr>
        <p:spPr>
          <a:xfrm>
            <a:off x="783141" y="3220386"/>
            <a:ext cx="1097280" cy="368300"/>
          </a:xfrm>
          <a:prstGeom prst="rect">
            <a:avLst/>
          </a:prstGeom>
          <a:noFill/>
        </p:spPr>
        <p:txBody>
          <a:bodyPr wrap="none" rtlCol="0">
            <a:spAutoFit/>
          </a:bodyPr>
          <a:lstStyle/>
          <a:p>
            <a:r>
              <a:rPr kumimoji="1" lang="zh-CN" altLang="en-US" b="1" dirty="0">
                <a:solidFill>
                  <a:schemeClr val="tx1"/>
                </a:solidFill>
                <a:latin typeface="微软雅黑" panose="020B0503020204020204" pitchFamily="34" charset="-122"/>
                <a:ea typeface="微软雅黑" panose="020B0503020204020204" pitchFamily="34" charset="-122"/>
              </a:rPr>
              <a:t>现有问题</a:t>
            </a:r>
          </a:p>
        </p:txBody>
      </p:sp>
      <p:sp>
        <p:nvSpPr>
          <p:cNvPr id="14" name="文本框 13"/>
          <p:cNvSpPr txBox="1"/>
          <p:nvPr/>
        </p:nvSpPr>
        <p:spPr>
          <a:xfrm>
            <a:off x="755650" y="3652520"/>
            <a:ext cx="5363845" cy="1198880"/>
          </a:xfrm>
          <a:prstGeom prst="rect">
            <a:avLst/>
          </a:prstGeom>
          <a:noFill/>
        </p:spPr>
        <p:txBody>
          <a:bodyPr wrap="square" rtlCol="0">
            <a:spAutoFit/>
          </a:bodyPr>
          <a:lstStyle/>
          <a:p>
            <a:pPr marL="228600" indent="-228600">
              <a:lnSpc>
                <a:spcPct val="150000"/>
              </a:lnSpc>
              <a:buAutoNum type="arabicPeriod"/>
            </a:pPr>
            <a:r>
              <a:rPr kumimoji="1"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Coursera、Mooc等这些平台提供了大量的在线课程，但缺乏个性化学习路径和实时互动</a:t>
            </a:r>
          </a:p>
          <a:p>
            <a:pPr marL="228600" indent="-228600">
              <a:lnSpc>
                <a:spcPct val="150000"/>
              </a:lnSpc>
              <a:buAutoNum type="arabicPeriod"/>
            </a:pPr>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相关教育机器人</a:t>
            </a:r>
            <a:r>
              <a:rPr kumimoji="1"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用于答疑和互动但通常限于特定课程或主题，缺乏全面的心理健康支持。</a:t>
            </a:r>
          </a:p>
        </p:txBody>
      </p:sp>
      <p:grpSp>
        <p:nvGrpSpPr>
          <p:cNvPr id="16" name="组合 15"/>
          <p:cNvGrpSpPr/>
          <p:nvPr/>
        </p:nvGrpSpPr>
        <p:grpSpPr>
          <a:xfrm>
            <a:off x="1949785" y="448308"/>
            <a:ext cx="5265918" cy="460375"/>
            <a:chOff x="1949785" y="448308"/>
            <a:chExt cx="5265918" cy="460375"/>
          </a:xfrm>
        </p:grpSpPr>
        <p:sp>
          <p:nvSpPr>
            <p:cNvPr id="2" name="文本框 1"/>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市场现状</a:t>
              </a:r>
            </a:p>
          </p:txBody>
        </p:sp>
        <p:sp>
          <p:nvSpPr>
            <p:cNvPr id="3" name="矩形 2"/>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5" name="图片 4" descr="t01d74cf3f7ac10ba6c"/>
          <p:cNvPicPr>
            <a:picLocks noChangeAspect="1"/>
          </p:cNvPicPr>
          <p:nvPr/>
        </p:nvPicPr>
        <p:blipFill>
          <a:blip r:embed="rId3"/>
          <a:stretch>
            <a:fillRect/>
          </a:stretch>
        </p:blipFill>
        <p:spPr>
          <a:xfrm>
            <a:off x="6393180" y="3364230"/>
            <a:ext cx="803910" cy="400685"/>
          </a:xfrm>
          <a:prstGeom prst="rect">
            <a:avLst/>
          </a:prstGeom>
        </p:spPr>
      </p:pic>
      <p:pic>
        <p:nvPicPr>
          <p:cNvPr id="8" name="图片 7" descr="1200x630wa"/>
          <p:cNvPicPr>
            <a:picLocks noChangeAspect="1"/>
          </p:cNvPicPr>
          <p:nvPr/>
        </p:nvPicPr>
        <p:blipFill>
          <a:blip r:embed="rId4"/>
          <a:srcRect l="32338" t="16357" r="32379" b="16436"/>
          <a:stretch>
            <a:fillRect/>
          </a:stretch>
        </p:blipFill>
        <p:spPr>
          <a:xfrm>
            <a:off x="7596505" y="3508375"/>
            <a:ext cx="495300" cy="495300"/>
          </a:xfrm>
          <a:prstGeom prst="rect">
            <a:avLst/>
          </a:prstGeom>
        </p:spPr>
      </p:pic>
      <p:pic>
        <p:nvPicPr>
          <p:cNvPr id="9" name="图片 8"/>
          <p:cNvPicPr>
            <a:picLocks noChangeAspect="1"/>
          </p:cNvPicPr>
          <p:nvPr/>
        </p:nvPicPr>
        <p:blipFill>
          <a:blip r:embed="rId5"/>
          <a:stretch>
            <a:fillRect/>
          </a:stretch>
        </p:blipFill>
        <p:spPr>
          <a:xfrm>
            <a:off x="6572885" y="4165600"/>
            <a:ext cx="1188720" cy="354330"/>
          </a:xfrm>
          <a:prstGeom prst="rect">
            <a:avLst/>
          </a:prstGeom>
        </p:spPr>
      </p:pic>
      <p:pic>
        <p:nvPicPr>
          <p:cNvPr id="12" name="图片 11" descr="图片1"/>
          <p:cNvPicPr>
            <a:picLocks noChangeAspect="1"/>
          </p:cNvPicPr>
          <p:nvPr/>
        </p:nvPicPr>
        <p:blipFill>
          <a:blip r:embed="rId6"/>
          <a:srcRect l="2481" t="2802" r="2728" b="3110"/>
          <a:stretch>
            <a:fillRect/>
          </a:stretch>
        </p:blipFill>
        <p:spPr>
          <a:xfrm>
            <a:off x="6588125" y="1276350"/>
            <a:ext cx="1410970" cy="14001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文本框 14"/>
          <p:cNvSpPr txBox="1"/>
          <p:nvPr/>
        </p:nvSpPr>
        <p:spPr>
          <a:xfrm>
            <a:off x="6480175" y="2716530"/>
            <a:ext cx="1711325" cy="337185"/>
          </a:xfrm>
          <a:prstGeom prst="rect">
            <a:avLst/>
          </a:prstGeom>
          <a:noFill/>
        </p:spPr>
        <p:txBody>
          <a:bodyPr wrap="square" rtlCol="0">
            <a:spAutoFit/>
          </a:bodyPr>
          <a:lstStyle/>
          <a:p>
            <a:pPr algn="ctr"/>
            <a:r>
              <a:rPr kumimoji="1"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茯苓教育平台</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10"/>
          <p:cNvSpPr txBox="1"/>
          <p:nvPr/>
        </p:nvSpPr>
        <p:spPr>
          <a:xfrm>
            <a:off x="3455876" y="2040770"/>
            <a:ext cx="4703795" cy="991870"/>
          </a:xfrm>
          <a:prstGeom prst="rect">
            <a:avLst/>
          </a:prstGeom>
          <a:noFill/>
        </p:spPr>
        <p:txBody>
          <a:bodyPr wrap="square" lIns="68589" tIns="34295" rIns="68589" bIns="34295" rtlCol="0">
            <a:spAutoFit/>
          </a:bodyPr>
          <a:lstStyle/>
          <a:p>
            <a:pPr algn="r"/>
            <a:r>
              <a:rPr lang="zh-CN" altLang="en-US" sz="6000" dirty="0">
                <a:solidFill>
                  <a:schemeClr val="bg1"/>
                </a:solidFill>
                <a:latin typeface="优设标题黑" panose="00000500000000000000" pitchFamily="2" charset="-122"/>
                <a:ea typeface="优设标题黑" panose="00000500000000000000" pitchFamily="2" charset="-122"/>
                <a:cs typeface="+mn-ea"/>
                <a:sym typeface="+mn-lt"/>
              </a:rPr>
              <a:t>应用场景</a:t>
            </a:r>
            <a:endParaRPr lang="en-US" altLang="zh-CN" sz="600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5" name="TextBox 10"/>
          <p:cNvSpPr txBox="1"/>
          <p:nvPr/>
        </p:nvSpPr>
        <p:spPr>
          <a:xfrm>
            <a:off x="5256077" y="1384412"/>
            <a:ext cx="2988332" cy="684813"/>
          </a:xfrm>
          <a:prstGeom prst="rect">
            <a:avLst/>
          </a:prstGeom>
          <a:noFill/>
        </p:spPr>
        <p:txBody>
          <a:bodyPr wrap="square" lIns="68589" tIns="34295" rIns="68589" bIns="34295" rtlCol="0">
            <a:spAutoFit/>
          </a:bodyPr>
          <a:lstStyle/>
          <a:p>
            <a:pPr algn="r"/>
            <a:r>
              <a:rPr lang="en-US" altLang="zh-CN" sz="4000" dirty="0">
                <a:solidFill>
                  <a:schemeClr val="accent2"/>
                </a:solidFill>
                <a:latin typeface="优设标题黑" panose="00000500000000000000" pitchFamily="2" charset="-122"/>
                <a:ea typeface="优设标题黑" panose="00000500000000000000" pitchFamily="2" charset="-122"/>
                <a:cs typeface="+mn-ea"/>
                <a:sym typeface="+mn-lt"/>
              </a:rPr>
              <a:t>PART 02</a:t>
            </a:r>
          </a:p>
        </p:txBody>
      </p:sp>
      <p:sp>
        <p:nvSpPr>
          <p:cNvPr id="6" name="文本框 5"/>
          <p:cNvSpPr txBox="1"/>
          <p:nvPr/>
        </p:nvSpPr>
        <p:spPr>
          <a:xfrm>
            <a:off x="4103947" y="3089784"/>
            <a:ext cx="4055723" cy="321945"/>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茯苓在线教育平台的应用场景、优势</a:t>
            </a:r>
          </a:p>
        </p:txBody>
      </p:sp>
      <p:sp>
        <p:nvSpPr>
          <p:cNvPr id="9" name="TextBox 13"/>
          <p:cNvSpPr txBox="1"/>
          <p:nvPr/>
        </p:nvSpPr>
        <p:spPr>
          <a:xfrm>
            <a:off x="8046114" y="411739"/>
            <a:ext cx="803180" cy="350261"/>
          </a:xfrm>
          <a:prstGeom prst="rect">
            <a:avLst/>
          </a:prstGeom>
          <a:noFill/>
        </p:spPr>
        <p:txBody>
          <a:bodyPr wrap="none" lIns="72554" tIns="36277" rIns="72554" bIns="36277" rtlCol="0">
            <a:spAutoFit/>
          </a:bodyPr>
          <a:lstStyle/>
          <a:p>
            <a:pPr algn="dist"/>
            <a:r>
              <a:rPr lang="en-US" altLang="zh-CN" dirty="0">
                <a:solidFill>
                  <a:schemeClr val="bg1"/>
                </a:solidFill>
                <a:latin typeface="微软雅黑" panose="020B0503020204020204" pitchFamily="34" charset="-122"/>
                <a:ea typeface="微软雅黑" panose="020B0503020204020204" pitchFamily="34" charset="-122"/>
                <a:cs typeface="+mn-ea"/>
                <a:sym typeface="+mn-lt"/>
              </a:rPr>
              <a:t>LOGO</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rcRect b="8691"/>
          <a:stretch>
            <a:fillRect/>
          </a:stretch>
        </p:blipFill>
        <p:spPr>
          <a:xfrm>
            <a:off x="292202" y="762000"/>
            <a:ext cx="4064284" cy="367919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3411069" y="1611574"/>
            <a:ext cx="2242534" cy="2242534"/>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微软雅黑" panose="020B0503020204020204" pitchFamily="34" charset="-122"/>
              <a:ea typeface="微软雅黑" panose="020B0503020204020204" pitchFamily="34" charset="-122"/>
            </a:endParaRPr>
          </a:p>
        </p:txBody>
      </p:sp>
      <p:sp>
        <p:nvSpPr>
          <p:cNvPr id="6" name="Freeform: Shape 11"/>
          <p:cNvSpPr/>
          <p:nvPr>
            <p:custDataLst>
              <p:tags r:id="rId2"/>
            </p:custDataLst>
          </p:nvPr>
        </p:nvSpPr>
        <p:spPr>
          <a:xfrm>
            <a:off x="5182596" y="3292746"/>
            <a:ext cx="585719" cy="585713"/>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2"/>
          </a:solidFill>
          <a:ln w="12700" cap="flat">
            <a:noFill/>
            <a:miter lim="400000"/>
          </a:ln>
          <a:effectLst/>
        </p:spPr>
        <p:txBody>
          <a:bodyPr anchor="ctr"/>
          <a:lstStyle/>
          <a:p>
            <a:pPr algn="ctr"/>
            <a:r>
              <a:rPr lang="en-US" altLang="zh-CN" sz="2100" dirty="0">
                <a:solidFill>
                  <a:schemeClr val="bg1"/>
                </a:solidFill>
                <a:latin typeface="微软雅黑" panose="020B0503020204020204" pitchFamily="34" charset="-122"/>
                <a:ea typeface="微软雅黑" panose="020B0503020204020204" pitchFamily="34" charset="-122"/>
              </a:rPr>
              <a:t>4</a:t>
            </a:r>
            <a:endParaRPr sz="2100" dirty="0">
              <a:solidFill>
                <a:schemeClr val="bg1"/>
              </a:solidFill>
              <a:latin typeface="微软雅黑" panose="020B0503020204020204" pitchFamily="34" charset="-122"/>
              <a:ea typeface="微软雅黑" panose="020B0503020204020204" pitchFamily="34" charset="-122"/>
            </a:endParaRPr>
          </a:p>
        </p:txBody>
      </p:sp>
      <p:sp>
        <p:nvSpPr>
          <p:cNvPr id="8" name="Freeform: Shape 5"/>
          <p:cNvSpPr/>
          <p:nvPr>
            <p:custDataLst>
              <p:tags r:id="rId3"/>
            </p:custDataLst>
          </p:nvPr>
        </p:nvSpPr>
        <p:spPr>
          <a:xfrm>
            <a:off x="5183002" y="1564362"/>
            <a:ext cx="585703" cy="585708"/>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2"/>
          </a:solidFill>
          <a:ln w="12700" cap="flat">
            <a:noFill/>
            <a:miter lim="400000"/>
          </a:ln>
          <a:effectLst/>
        </p:spPr>
        <p:txBody>
          <a:bodyPr anchor="ctr"/>
          <a:lstStyle/>
          <a:p>
            <a:pPr algn="ctr"/>
            <a:r>
              <a:rPr lang="en-US" altLang="zh-CN" sz="2100" dirty="0">
                <a:solidFill>
                  <a:schemeClr val="bg1"/>
                </a:solidFill>
                <a:latin typeface="微软雅黑" panose="020B0503020204020204" pitchFamily="34" charset="-122"/>
                <a:ea typeface="微软雅黑" panose="020B0503020204020204" pitchFamily="34" charset="-122"/>
              </a:rPr>
              <a:t>2</a:t>
            </a:r>
            <a:endParaRPr sz="2100" dirty="0">
              <a:solidFill>
                <a:schemeClr val="bg1"/>
              </a:solidFill>
              <a:latin typeface="微软雅黑" panose="020B0503020204020204" pitchFamily="34" charset="-122"/>
              <a:ea typeface="微软雅黑" panose="020B0503020204020204" pitchFamily="34" charset="-122"/>
            </a:endParaRPr>
          </a:p>
        </p:txBody>
      </p:sp>
      <p:sp>
        <p:nvSpPr>
          <p:cNvPr id="9" name="Freeform: Shape 14"/>
          <p:cNvSpPr/>
          <p:nvPr>
            <p:custDataLst>
              <p:tags r:id="rId4"/>
            </p:custDataLst>
          </p:nvPr>
        </p:nvSpPr>
        <p:spPr>
          <a:xfrm>
            <a:off x="3312422" y="3293383"/>
            <a:ext cx="585698" cy="58570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1"/>
          </a:solidFill>
          <a:ln w="12700" cap="flat">
            <a:noFill/>
            <a:miter lim="400000"/>
          </a:ln>
          <a:effectLst/>
        </p:spPr>
        <p:txBody>
          <a:bodyPr anchor="ct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sz="2100" dirty="0">
              <a:solidFill>
                <a:schemeClr val="bg1"/>
              </a:solidFill>
              <a:latin typeface="微软雅黑" panose="020B0503020204020204" pitchFamily="34" charset="-122"/>
              <a:ea typeface="微软雅黑" panose="020B0503020204020204" pitchFamily="34" charset="-122"/>
            </a:endParaRPr>
          </a:p>
        </p:txBody>
      </p:sp>
      <p:sp>
        <p:nvSpPr>
          <p:cNvPr id="10" name="Freeform: Shape 17"/>
          <p:cNvSpPr/>
          <p:nvPr>
            <p:custDataLst>
              <p:tags r:id="rId5"/>
            </p:custDataLst>
          </p:nvPr>
        </p:nvSpPr>
        <p:spPr>
          <a:xfrm>
            <a:off x="3349227" y="1564385"/>
            <a:ext cx="585707" cy="585724"/>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solidFill>
            <a:schemeClr val="accent1"/>
          </a:solidFill>
          <a:ln w="12700" cap="flat">
            <a:noFill/>
            <a:miter lim="400000"/>
          </a:ln>
          <a:effectLst/>
        </p:spPr>
        <p:txBody>
          <a:bodyPr anchor="ctr"/>
          <a:lstStyle/>
          <a:p>
            <a:pPr algn="ctr"/>
            <a:r>
              <a:rPr lang="en-US" altLang="zh-CN" sz="2100" dirty="0">
                <a:solidFill>
                  <a:schemeClr val="bg1"/>
                </a:solidFill>
                <a:latin typeface="微软雅黑" panose="020B0503020204020204" pitchFamily="34" charset="-122"/>
                <a:ea typeface="微软雅黑" panose="020B0503020204020204" pitchFamily="34" charset="-122"/>
              </a:rPr>
              <a:t>1</a:t>
            </a:r>
            <a:endParaRPr sz="21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custDataLst>
              <p:tags r:id="rId6"/>
            </p:custDataLst>
          </p:nvPr>
        </p:nvSpPr>
        <p:spPr>
          <a:xfrm>
            <a:off x="5992723" y="1545979"/>
            <a:ext cx="1876463" cy="269817"/>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b="1">
                <a:solidFill>
                  <a:schemeClr val="tx1">
                    <a:lumMod val="75000"/>
                    <a:lumOff val="25000"/>
                  </a:schemeClr>
                </a:solidFill>
                <a:latin typeface="微软雅黑" panose="020B0503020204020204" pitchFamily="34" charset="-122"/>
                <a:ea typeface="微软雅黑" panose="020B0503020204020204" pitchFamily="34" charset="-122"/>
              </a:rPr>
              <a:t>虚拟现实教育</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矩形 11"/>
          <p:cNvSpPr/>
          <p:nvPr>
            <p:custDataLst>
              <p:tags r:id="rId7"/>
            </p:custDataLst>
          </p:nvPr>
        </p:nvSpPr>
        <p:spPr>
          <a:xfrm>
            <a:off x="5957163" y="3545846"/>
            <a:ext cx="1876463" cy="284480"/>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智能教学助理</a:t>
            </a:r>
          </a:p>
        </p:txBody>
      </p:sp>
      <p:sp>
        <p:nvSpPr>
          <p:cNvPr id="13" name="矩形 12"/>
          <p:cNvSpPr/>
          <p:nvPr>
            <p:custDataLst>
              <p:tags r:id="rId8"/>
            </p:custDataLst>
          </p:nvPr>
        </p:nvSpPr>
        <p:spPr>
          <a:xfrm>
            <a:off x="1274398" y="1474859"/>
            <a:ext cx="1876463" cy="26981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50" b="1">
                <a:solidFill>
                  <a:schemeClr val="tx1">
                    <a:lumMod val="75000"/>
                    <a:lumOff val="25000"/>
                  </a:schemeClr>
                </a:solidFill>
                <a:latin typeface="微软雅黑" panose="020B0503020204020204" pitchFamily="34" charset="-122"/>
                <a:ea typeface="微软雅黑" panose="020B0503020204020204" pitchFamily="34" charset="-122"/>
              </a:rPr>
              <a:t>智能测评系统</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926753" y="1722852"/>
            <a:ext cx="2224107" cy="450215"/>
          </a:xfrm>
          <a:prstGeom prst="rect">
            <a:avLst/>
          </a:prstGeom>
          <a:noFill/>
        </p:spPr>
        <p:txBody>
          <a:bodyPr wrap="square" rtlCol="0">
            <a:spAutoFit/>
            <a:scene3d>
              <a:camera prst="orthographicFront"/>
              <a:lightRig rig="threePt" dir="t"/>
            </a:scene3d>
            <a:sp3d contourW="12700"/>
          </a:bodyPr>
          <a:lstStyle/>
          <a:p>
            <a:pPr algn="r">
              <a:lnSpc>
                <a:spcPct val="130000"/>
              </a:lnSpc>
            </a:pPr>
            <a:r>
              <a:rPr lang="zh-CN" sz="900" dirty="0">
                <a:solidFill>
                  <a:schemeClr val="tx1">
                    <a:lumMod val="65000"/>
                    <a:lumOff val="35000"/>
                  </a:schemeClr>
                </a:solidFill>
                <a:latin typeface="微软雅黑" panose="020B0503020204020204" pitchFamily="34" charset="-122"/>
                <a:ea typeface="微软雅黑" panose="020B0503020204020204" pitchFamily="34" charset="-122"/>
              </a:rPr>
              <a:t>能通过智能问卷和一对一的心理辅导，</a:t>
            </a:r>
            <a:r>
              <a:rPr lang="zh-CN"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科学评估</a:t>
            </a:r>
            <a:r>
              <a:rPr lang="zh-CN" sz="900" dirty="0">
                <a:solidFill>
                  <a:schemeClr val="tx1">
                    <a:lumMod val="65000"/>
                    <a:lumOff val="35000"/>
                  </a:schemeClr>
                </a:solidFill>
                <a:latin typeface="微软雅黑" panose="020B0503020204020204" pitchFamily="34" charset="-122"/>
                <a:ea typeface="微软雅黑" panose="020B0503020204020204" pitchFamily="34" charset="-122"/>
              </a:rPr>
              <a:t>学生情绪状态并进行及时干预</a:t>
            </a:r>
          </a:p>
        </p:txBody>
      </p:sp>
      <p:sp>
        <p:nvSpPr>
          <p:cNvPr id="15" name="矩形 14"/>
          <p:cNvSpPr/>
          <p:nvPr>
            <p:custDataLst>
              <p:tags r:id="rId10"/>
            </p:custDataLst>
          </p:nvPr>
        </p:nvSpPr>
        <p:spPr>
          <a:xfrm>
            <a:off x="1274398" y="3510286"/>
            <a:ext cx="1876463" cy="28448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教育机器人</a:t>
            </a:r>
          </a:p>
        </p:txBody>
      </p:sp>
      <p:sp>
        <p:nvSpPr>
          <p:cNvPr id="19" name="文本框 18"/>
          <p:cNvSpPr txBox="1"/>
          <p:nvPr>
            <p:custDataLst>
              <p:tags r:id="rId11"/>
            </p:custDataLst>
          </p:nvPr>
        </p:nvSpPr>
        <p:spPr>
          <a:xfrm>
            <a:off x="926465" y="3757930"/>
            <a:ext cx="2265680" cy="450215"/>
          </a:xfrm>
          <a:prstGeom prst="rect">
            <a:avLst/>
          </a:prstGeom>
          <a:noFill/>
        </p:spPr>
        <p:txBody>
          <a:bodyPr wrap="square" rtlCol="0">
            <a:spAutoFit/>
            <a:scene3d>
              <a:camera prst="orthographicFront"/>
              <a:lightRig rig="threePt" dir="t"/>
            </a:scene3d>
            <a:sp3d contourW="12700"/>
          </a:bodyPr>
          <a:lstStyle/>
          <a:p>
            <a:pPr algn="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提供大模型扮演的个性化导师机器人，为不同学生的学习路径提供定制化的方案</a:t>
            </a:r>
          </a:p>
        </p:txBody>
      </p:sp>
      <p:sp>
        <p:nvSpPr>
          <p:cNvPr id="20" name="文本框 19"/>
          <p:cNvSpPr txBox="1"/>
          <p:nvPr>
            <p:custDataLst>
              <p:tags r:id="rId12"/>
            </p:custDataLst>
          </p:nvPr>
        </p:nvSpPr>
        <p:spPr>
          <a:xfrm>
            <a:off x="5964542" y="1780598"/>
            <a:ext cx="2224107" cy="450215"/>
          </a:xfrm>
          <a:prstGeom prst="rect">
            <a:avLst/>
          </a:prstGeom>
          <a:noFill/>
        </p:spPr>
        <p:txBody>
          <a:bodyPr wrap="square" rtlCol="0">
            <a:spAutoFit/>
            <a:scene3d>
              <a:camera prst="orthographicFront"/>
              <a:lightRig rig="threePt" dir="t"/>
            </a:scene3d>
            <a:sp3d contourW="12700"/>
          </a:bodyPr>
          <a:lstStyle/>
          <a:p>
            <a:pPr algn="l">
              <a:lnSpc>
                <a:spcPct val="130000"/>
              </a:lnSpc>
            </a:pPr>
            <a:r>
              <a:rPr lang="zh-CN" altLang="en-US" sz="900">
                <a:solidFill>
                  <a:schemeClr val="tx1">
                    <a:lumMod val="65000"/>
                    <a:lumOff val="35000"/>
                  </a:schemeClr>
                </a:solidFill>
                <a:latin typeface="微软雅黑" panose="020B0503020204020204" pitchFamily="34" charset="-122"/>
                <a:ea typeface="微软雅黑" panose="020B0503020204020204" pitchFamily="34" charset="-122"/>
              </a:rPr>
              <a:t>提供虚拟现实教育与</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学生</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思源黑体 CN Normal" panose="020B0400000000000000" pitchFamily="34" charset="-122"/>
                <a:sym typeface="+mn-ea"/>
              </a:rPr>
              <a:t>进行一对一在多种虚拟场景中</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sym typeface="+mn-ea"/>
              </a:rPr>
              <a:t>实时</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思源黑体 CN Normal" panose="020B0400000000000000" pitchFamily="34" charset="-122"/>
                <a:sym typeface="+mn-ea"/>
              </a:rPr>
              <a:t>练习</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p:cNvSpPr txBox="1"/>
          <p:nvPr>
            <p:custDataLst>
              <p:tags r:id="rId13"/>
            </p:custDataLst>
          </p:nvPr>
        </p:nvSpPr>
        <p:spPr>
          <a:xfrm>
            <a:off x="5933715" y="3793734"/>
            <a:ext cx="2224107" cy="450215"/>
          </a:xfrm>
          <a:prstGeom prst="rect">
            <a:avLst/>
          </a:prstGeom>
          <a:noFill/>
        </p:spPr>
        <p:txBody>
          <a:bodyPr wrap="square" rtlCol="0">
            <a:spAutoFit/>
            <a:scene3d>
              <a:camera prst="orthographicFront"/>
              <a:lightRig rig="threePt" dir="t"/>
            </a:scene3d>
            <a:sp3d contourW="12700"/>
          </a:bodyPr>
          <a:lstStyle/>
          <a:p>
            <a:pPr algn="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提供自动化技术帮助教师支持教师快速生成教学资源，减轻教师负担</a:t>
            </a:r>
          </a:p>
        </p:txBody>
      </p:sp>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应用场景</a:t>
              </a:r>
            </a:p>
          </p:txBody>
        </p:sp>
        <p:sp>
          <p:nvSpPr>
            <p:cNvPr id="23" name="矩形 22"/>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27" name="图片 26" descr="心理评测"/>
          <p:cNvPicPr>
            <a:picLocks noChangeAspect="1"/>
          </p:cNvPicPr>
          <p:nvPr>
            <p:custDataLst>
              <p:tags r:id="rId14"/>
            </p:custDataLst>
          </p:nvPr>
        </p:nvPicPr>
        <p:blipFill>
          <a:blip r:embed="rId21"/>
          <a:stretch>
            <a:fillRect/>
          </a:stretch>
        </p:blipFill>
        <p:spPr>
          <a:xfrm>
            <a:off x="1908175" y="1384935"/>
            <a:ext cx="344805" cy="344170"/>
          </a:xfrm>
          <a:prstGeom prst="rect">
            <a:avLst/>
          </a:prstGeom>
        </p:spPr>
      </p:pic>
      <p:pic>
        <p:nvPicPr>
          <p:cNvPr id="28" name="图片 27" descr="机器人"/>
          <p:cNvPicPr>
            <a:picLocks noChangeAspect="1"/>
          </p:cNvPicPr>
          <p:nvPr>
            <p:custDataLst>
              <p:tags r:id="rId15"/>
            </p:custDataLst>
          </p:nvPr>
        </p:nvPicPr>
        <p:blipFill>
          <a:blip r:embed="rId22"/>
          <a:stretch>
            <a:fillRect/>
          </a:stretch>
        </p:blipFill>
        <p:spPr>
          <a:xfrm>
            <a:off x="7128510" y="1364615"/>
            <a:ext cx="415925" cy="415925"/>
          </a:xfrm>
          <a:prstGeom prst="rect">
            <a:avLst/>
          </a:prstGeom>
        </p:spPr>
      </p:pic>
      <p:pic>
        <p:nvPicPr>
          <p:cNvPr id="30" name="图片 29" descr="导师"/>
          <p:cNvPicPr>
            <a:picLocks noChangeAspect="1"/>
          </p:cNvPicPr>
          <p:nvPr>
            <p:custDataLst>
              <p:tags r:id="rId16"/>
            </p:custDataLst>
          </p:nvPr>
        </p:nvPicPr>
        <p:blipFill>
          <a:blip r:embed="rId23"/>
          <a:stretch>
            <a:fillRect/>
          </a:stretch>
        </p:blipFill>
        <p:spPr>
          <a:xfrm>
            <a:off x="1908175" y="3377565"/>
            <a:ext cx="380365" cy="380365"/>
          </a:xfrm>
          <a:prstGeom prst="rect">
            <a:avLst/>
          </a:prstGeom>
        </p:spPr>
      </p:pic>
      <p:pic>
        <p:nvPicPr>
          <p:cNvPr id="31" name="图片 30" descr="助理"/>
          <p:cNvPicPr>
            <a:picLocks noChangeAspect="1"/>
          </p:cNvPicPr>
          <p:nvPr>
            <p:custDataLst>
              <p:tags r:id="rId17"/>
            </p:custDataLst>
          </p:nvPr>
        </p:nvPicPr>
        <p:blipFill>
          <a:blip r:embed="rId24"/>
          <a:stretch>
            <a:fillRect/>
          </a:stretch>
        </p:blipFill>
        <p:spPr>
          <a:xfrm>
            <a:off x="6948170" y="3350895"/>
            <a:ext cx="442595" cy="442595"/>
          </a:xfrm>
          <a:prstGeom prst="rect">
            <a:avLst/>
          </a:prstGeom>
        </p:spPr>
      </p:pic>
      <p:pic>
        <p:nvPicPr>
          <p:cNvPr id="16" name="图片 15" descr="图片1"/>
          <p:cNvPicPr>
            <a:picLocks noChangeAspect="1"/>
          </p:cNvPicPr>
          <p:nvPr>
            <p:custDataLst>
              <p:tags r:id="rId18"/>
            </p:custDataLst>
          </p:nvPr>
        </p:nvPicPr>
        <p:blipFill>
          <a:blip r:embed="rId25"/>
          <a:srcRect l="2481" t="2802" r="2728" b="3110"/>
          <a:stretch>
            <a:fillRect/>
          </a:stretch>
        </p:blipFill>
        <p:spPr>
          <a:xfrm>
            <a:off x="3826727" y="2032747"/>
            <a:ext cx="1410970" cy="14001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p:cTn id="67" dur="500" fill="hold"/>
                                        <p:tgtEl>
                                          <p:spTgt spid="4"/>
                                        </p:tgtEl>
                                        <p:attrNameLst>
                                          <p:attrName>ppt_w</p:attrName>
                                        </p:attrNameLst>
                                      </p:cBhvr>
                                      <p:tavLst>
                                        <p:tav tm="0">
                                          <p:val>
                                            <p:fltVal val="0"/>
                                          </p:val>
                                        </p:tav>
                                        <p:tav tm="100000">
                                          <p:val>
                                            <p:strVal val="#ppt_w"/>
                                          </p:val>
                                        </p:tav>
                                      </p:tavLst>
                                    </p:anim>
                                    <p:anim calcmode="lin" valueType="num">
                                      <p:cBhvr>
                                        <p:cTn id="68" dur="500" fill="hold"/>
                                        <p:tgtEl>
                                          <p:spTgt spid="4"/>
                                        </p:tgtEl>
                                        <p:attrNameLst>
                                          <p:attrName>ppt_h</p:attrName>
                                        </p:attrNameLst>
                                      </p:cBhvr>
                                      <p:tavLst>
                                        <p:tav tm="0">
                                          <p:val>
                                            <p:fltVal val="0"/>
                                          </p:val>
                                        </p:tav>
                                        <p:tav tm="100000">
                                          <p:val>
                                            <p:strVal val="#ppt_h"/>
                                          </p:val>
                                        </p:tav>
                                      </p:tavLst>
                                    </p:anim>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ldLvl="0" animBg="1"/>
      <p:bldP spid="8" grpId="0" bldLvl="0" animBg="1"/>
      <p:bldP spid="9" grpId="0" bldLvl="0" animBg="1"/>
      <p:bldP spid="10" grpId="0" bldLvl="0" animBg="1"/>
      <p:bldP spid="11" grpId="0"/>
      <p:bldP spid="12" grpId="0"/>
      <p:bldP spid="13" grpId="0"/>
      <p:bldP spid="14" grpId="0"/>
      <p:bldP spid="15" grpId="0"/>
      <p:bldP spid="19" grpId="0"/>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451548" y="1198582"/>
            <a:ext cx="4246674" cy="2894532"/>
            <a:chOff x="3134591" y="1410955"/>
            <a:chExt cx="6385097" cy="4352081"/>
          </a:xfrm>
          <a:gradFill>
            <a:gsLst>
              <a:gs pos="5000">
                <a:srgbClr val="D8BA94">
                  <a:alpha val="49000"/>
                </a:srgbClr>
              </a:gs>
              <a:gs pos="100000">
                <a:srgbClr val="D8BA94">
                  <a:alpha val="0"/>
                </a:srgbClr>
              </a:gs>
            </a:gsLst>
            <a:lin ang="0" scaled="1"/>
          </a:gradFill>
        </p:grpSpPr>
        <p:sp>
          <p:nvSpPr>
            <p:cNvPr id="7" name="椭圆 6"/>
            <p:cNvSpPr/>
            <p:nvPr/>
          </p:nvSpPr>
          <p:spPr>
            <a:xfrm>
              <a:off x="3134591" y="1410955"/>
              <a:ext cx="4352081" cy="4352081"/>
            </a:xfrm>
            <a:prstGeom prst="ellipse">
              <a:avLst/>
            </a:prstGeom>
            <a:gradFill>
              <a:gsLst>
                <a:gs pos="0">
                  <a:schemeClr val="accent1">
                    <a:lumMod val="20000"/>
                    <a:lumOff val="80000"/>
                    <a:alpha val="21000"/>
                  </a:schemeClr>
                </a:gs>
                <a:gs pos="100000">
                  <a:schemeClr val="accent1">
                    <a:lumMod val="20000"/>
                    <a:lumOff val="80000"/>
                    <a:alpha val="0"/>
                  </a:schemeClr>
                </a:gs>
              </a:gsLst>
              <a:lin ang="0" scaled="1"/>
            </a:gradFill>
            <a:ln>
              <a:gradFill flip="none" rotWithShape="1">
                <a:gsLst>
                  <a:gs pos="5000">
                    <a:srgbClr val="D8BA94">
                      <a:alpha val="49000"/>
                    </a:srgbClr>
                  </a:gs>
                  <a:gs pos="100000">
                    <a:srgbClr val="D8BA94">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8" name="椭圆 7"/>
            <p:cNvSpPr/>
            <p:nvPr/>
          </p:nvSpPr>
          <p:spPr>
            <a:xfrm flipH="1">
              <a:off x="5167607" y="1410955"/>
              <a:ext cx="4352081" cy="4352081"/>
            </a:xfrm>
            <a:prstGeom prst="ellipse">
              <a:avLst/>
            </a:prstGeom>
            <a:gradFill>
              <a:gsLst>
                <a:gs pos="0">
                  <a:schemeClr val="accent1">
                    <a:lumMod val="20000"/>
                    <a:lumOff val="80000"/>
                    <a:alpha val="21000"/>
                  </a:schemeClr>
                </a:gs>
                <a:gs pos="100000">
                  <a:schemeClr val="accent1">
                    <a:lumMod val="20000"/>
                    <a:lumOff val="80000"/>
                    <a:alpha val="0"/>
                  </a:schemeClr>
                </a:gs>
              </a:gsLst>
              <a:lin ang="0" scaled="1"/>
            </a:gradFill>
            <a:ln>
              <a:gradFill flip="none" rotWithShape="1">
                <a:gsLst>
                  <a:gs pos="0">
                    <a:srgbClr val="FE7D0A">
                      <a:alpha val="18000"/>
                    </a:srgbClr>
                  </a:gs>
                  <a:gs pos="100000">
                    <a:srgbClr val="FE7D0A">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思源黑体" panose="020B0500000000000000" pitchFamily="34" charset="-122"/>
                <a:ea typeface="思源黑体" panose="020B0500000000000000" pitchFamily="34" charset="-122"/>
                <a:sym typeface="思源黑体 CN Normal" panose="020B0400000000000000" pitchFamily="34" charset="-122"/>
              </a:endParaRPr>
            </a:p>
          </p:txBody>
        </p:sp>
      </p:grpSp>
      <p:sp>
        <p:nvSpPr>
          <p:cNvPr id="10" name="椭圆 9"/>
          <p:cNvSpPr/>
          <p:nvPr/>
        </p:nvSpPr>
        <p:spPr>
          <a:xfrm>
            <a:off x="2866421" y="1682996"/>
            <a:ext cx="1951547" cy="1951547"/>
          </a:xfrm>
          <a:prstGeom prst="ellipse">
            <a:avLst/>
          </a:prstGeom>
          <a:solidFill>
            <a:schemeClr val="accent2"/>
          </a:solidFill>
          <a:ln>
            <a:noFill/>
          </a:ln>
          <a:effectLst>
            <a:outerShdw blurRad="431800" dist="228600" dir="5400000" sx="92000" sy="9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68580" bIns="34290" numCol="1" spcCol="0" rtlCol="0" fromWordArt="0" anchor="ctr" anchorCtr="0" forceAA="0" compatLnSpc="1">
            <a:noAutofit/>
          </a:bodyPr>
          <a:lstStyle/>
          <a:p>
            <a:pPr algn="ctr"/>
            <a:endParaRPr lang="zh-CN" altLang="en-US" sz="1350">
              <a:solidFill>
                <a:prstClr val="white"/>
              </a:solidFill>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11" name="椭圆 10"/>
          <p:cNvSpPr/>
          <p:nvPr/>
        </p:nvSpPr>
        <p:spPr>
          <a:xfrm>
            <a:off x="4371256" y="1682996"/>
            <a:ext cx="1951547" cy="1951547"/>
          </a:xfrm>
          <a:prstGeom prst="ellipse">
            <a:avLst/>
          </a:prstGeom>
          <a:solidFill>
            <a:schemeClr val="accent1"/>
          </a:solidFill>
          <a:ln>
            <a:noFill/>
          </a:ln>
          <a:effectLst>
            <a:outerShdw blurRad="431800" dist="228600" dir="5400000" sx="92000" sy="9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68580" bIns="34290" numCol="1" spcCol="0" rtlCol="0" fromWordArt="0" anchor="ctr" anchorCtr="0" forceAA="0" compatLnSpc="1">
            <a:noAutofit/>
          </a:bodyPr>
          <a:lstStyle/>
          <a:p>
            <a:pPr algn="ctr"/>
            <a:endParaRPr lang="zh-CN" altLang="en-US" sz="1350">
              <a:solidFill>
                <a:prstClr val="white"/>
              </a:solidFill>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12" name="任意多边形: 形状 34"/>
          <p:cNvSpPr/>
          <p:nvPr/>
        </p:nvSpPr>
        <p:spPr>
          <a:xfrm>
            <a:off x="4371255" y="2037496"/>
            <a:ext cx="446713" cy="1242547"/>
          </a:xfrm>
          <a:custGeom>
            <a:avLst/>
            <a:gdLst>
              <a:gd name="connsiteX0" fmla="*/ 301752 w 603504"/>
              <a:gd name="connsiteY0" fmla="*/ 0 h 1678668"/>
              <a:gd name="connsiteX1" fmla="*/ 302478 w 603504"/>
              <a:gd name="connsiteY1" fmla="*/ 798 h 1678668"/>
              <a:gd name="connsiteX2" fmla="*/ 603504 w 603504"/>
              <a:gd name="connsiteY2" fmla="*/ 839334 h 1678668"/>
              <a:gd name="connsiteX3" fmla="*/ 302478 w 603504"/>
              <a:gd name="connsiteY3" fmla="*/ 1677870 h 1678668"/>
              <a:gd name="connsiteX4" fmla="*/ 301752 w 603504"/>
              <a:gd name="connsiteY4" fmla="*/ 1678668 h 1678668"/>
              <a:gd name="connsiteX5" fmla="*/ 301027 w 603504"/>
              <a:gd name="connsiteY5" fmla="*/ 1677870 h 1678668"/>
              <a:gd name="connsiteX6" fmla="*/ 0 w 603504"/>
              <a:gd name="connsiteY6" fmla="*/ 839334 h 1678668"/>
              <a:gd name="connsiteX7" fmla="*/ 301027 w 603504"/>
              <a:gd name="connsiteY7" fmla="*/ 798 h 167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504" h="1678668">
                <a:moveTo>
                  <a:pt x="301752" y="0"/>
                </a:moveTo>
                <a:lnTo>
                  <a:pt x="302478" y="798"/>
                </a:lnTo>
                <a:cubicBezTo>
                  <a:pt x="490535" y="228671"/>
                  <a:pt x="603504" y="520810"/>
                  <a:pt x="603504" y="839334"/>
                </a:cubicBezTo>
                <a:cubicBezTo>
                  <a:pt x="603504" y="1157858"/>
                  <a:pt x="490535" y="1449997"/>
                  <a:pt x="302478" y="1677870"/>
                </a:cubicBezTo>
                <a:lnTo>
                  <a:pt x="301752" y="1678668"/>
                </a:lnTo>
                <a:lnTo>
                  <a:pt x="301027" y="1677870"/>
                </a:lnTo>
                <a:cubicBezTo>
                  <a:pt x="112969" y="1449997"/>
                  <a:pt x="0" y="1157858"/>
                  <a:pt x="0" y="839334"/>
                </a:cubicBezTo>
                <a:cubicBezTo>
                  <a:pt x="0" y="520810"/>
                  <a:pt x="112969" y="228671"/>
                  <a:pt x="301027" y="7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68580" bIns="34290" numCol="1" spcCol="0" rtlCol="0" fromWordArt="0" anchor="ctr" anchorCtr="0" forceAA="0" compatLnSpc="1">
            <a:noAutofit/>
          </a:bodyPr>
          <a:lstStyle/>
          <a:p>
            <a:pPr algn="ctr"/>
            <a:endParaRPr lang="zh-CN" altLang="en-US" sz="1350">
              <a:solidFill>
                <a:prstClr val="white"/>
              </a:solidFill>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13" name="椭圆 12"/>
          <p:cNvSpPr/>
          <p:nvPr/>
        </p:nvSpPr>
        <p:spPr>
          <a:xfrm>
            <a:off x="6039911" y="1418191"/>
            <a:ext cx="104172" cy="104172"/>
          </a:xfrm>
          <a:prstGeom prst="ellipse">
            <a:avLst/>
          </a:prstGeom>
          <a:gradFill flip="none" rotWithShape="1">
            <a:gsLst>
              <a:gs pos="0">
                <a:schemeClr val="accent1"/>
              </a:gs>
              <a:gs pos="100000">
                <a:schemeClr val="accent1"/>
              </a:gs>
            </a:gsLst>
            <a:lin ang="2700000" scaled="0"/>
          </a:gradFill>
          <a:ln>
            <a:noFill/>
          </a:ln>
          <a:effectLst>
            <a:outerShdw blurRad="431800" dist="228600" dir="5400000" sx="92000" sy="9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68580" bIns="34290" numCol="1" spcCol="0" rtlCol="0" fromWordArt="0" anchor="ctr" anchorCtr="0" forceAA="0" compatLnSpc="1">
            <a:noAutofit/>
          </a:bodyPr>
          <a:lstStyle/>
          <a:p>
            <a:pPr algn="ctr"/>
            <a:endParaRPr lang="zh-CN" altLang="en-US" sz="1350">
              <a:solidFill>
                <a:prstClr val="white"/>
              </a:solidFill>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14" name="椭圆 13"/>
          <p:cNvSpPr/>
          <p:nvPr/>
        </p:nvSpPr>
        <p:spPr>
          <a:xfrm>
            <a:off x="6039911" y="3780436"/>
            <a:ext cx="104172" cy="104172"/>
          </a:xfrm>
          <a:prstGeom prst="ellipse">
            <a:avLst/>
          </a:prstGeom>
          <a:gradFill flip="none" rotWithShape="1">
            <a:gsLst>
              <a:gs pos="0">
                <a:schemeClr val="accent1"/>
              </a:gs>
              <a:gs pos="100000">
                <a:schemeClr val="accent1"/>
              </a:gs>
            </a:gsLst>
            <a:lin ang="2700000" scaled="0"/>
          </a:gradFill>
          <a:ln>
            <a:noFill/>
          </a:ln>
          <a:effectLst>
            <a:outerShdw blurRad="431800" dist="228600" dir="5400000" sx="92000" sy="9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68580" bIns="34290" numCol="1" spcCol="0" rtlCol="0" fromWordArt="0" anchor="ctr" anchorCtr="0" forceAA="0" compatLnSpc="1">
            <a:noAutofit/>
          </a:bodyPr>
          <a:lstStyle/>
          <a:p>
            <a:pPr algn="ctr"/>
            <a:endParaRPr lang="zh-CN" altLang="en-US" sz="1350">
              <a:solidFill>
                <a:prstClr val="white"/>
              </a:solidFill>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16" name="椭圆 15"/>
          <p:cNvSpPr/>
          <p:nvPr/>
        </p:nvSpPr>
        <p:spPr>
          <a:xfrm>
            <a:off x="6636252" y="2593762"/>
            <a:ext cx="104172" cy="104172"/>
          </a:xfrm>
          <a:prstGeom prst="ellipse">
            <a:avLst/>
          </a:prstGeom>
          <a:gradFill flip="none" rotWithShape="1">
            <a:gsLst>
              <a:gs pos="0">
                <a:schemeClr val="accent1"/>
              </a:gs>
              <a:gs pos="100000">
                <a:schemeClr val="accent1"/>
              </a:gs>
            </a:gsLst>
            <a:lin ang="2700000" scaled="0"/>
          </a:gradFill>
          <a:ln>
            <a:noFill/>
          </a:ln>
          <a:effectLst>
            <a:outerShdw blurRad="431800" dist="228600" dir="5400000" sx="92000" sy="9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68580" bIns="34290" numCol="1" spcCol="0" rtlCol="0" fromWordArt="0" anchor="ctr" anchorCtr="0" forceAA="0" compatLnSpc="1">
            <a:noAutofit/>
          </a:bodyPr>
          <a:lstStyle/>
          <a:p>
            <a:pPr algn="ctr"/>
            <a:endParaRPr lang="zh-CN" altLang="en-US" sz="1350">
              <a:solidFill>
                <a:prstClr val="white"/>
              </a:solidFill>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20" name="文本框 19"/>
          <p:cNvSpPr txBox="1"/>
          <p:nvPr/>
        </p:nvSpPr>
        <p:spPr>
          <a:xfrm>
            <a:off x="6337300" y="1315085"/>
            <a:ext cx="2277110" cy="553085"/>
          </a:xfrm>
          <a:prstGeom prst="rect">
            <a:avLst/>
          </a:prstGeom>
          <a:noFill/>
        </p:spPr>
        <p:txBody>
          <a:bodyPr wrap="square" rtlCol="0">
            <a:spAutoFit/>
          </a:bodyPr>
          <a:lstStyle/>
          <a:p>
            <a:pPr>
              <a:lnSpc>
                <a:spcPct val="150000"/>
              </a:lnSpc>
            </a:pPr>
            <a:r>
              <a:rPr lang="zh-CN" altLang="en-US" sz="1000" kern="1400" spc="75">
                <a:solidFill>
                  <a:schemeClr val="tx1">
                    <a:lumMod val="50000"/>
                    <a:lumOff val="50000"/>
                  </a:schemeClr>
                </a:solidFill>
                <a:latin typeface="思源黑体" panose="020B0500000000000000" pitchFamily="34" charset="-122"/>
                <a:ea typeface="思源黑体" panose="020B0500000000000000" pitchFamily="34" charset="-122"/>
                <a:sym typeface="思源黑体 CN Normal" panose="020B0400000000000000" pitchFamily="34" charset="-122"/>
              </a:rPr>
              <a:t>支持教师迅速生成教学PPT和视频，减轻准备负担，提升教学效率</a:t>
            </a:r>
          </a:p>
        </p:txBody>
      </p:sp>
      <p:sp>
        <p:nvSpPr>
          <p:cNvPr id="21" name="文本框 20"/>
          <p:cNvSpPr txBox="1"/>
          <p:nvPr/>
        </p:nvSpPr>
        <p:spPr>
          <a:xfrm>
            <a:off x="6322804" y="1057922"/>
            <a:ext cx="1555988" cy="337185"/>
          </a:xfrm>
          <a:prstGeom prst="rect">
            <a:avLst/>
          </a:prstGeom>
          <a:noFill/>
        </p:spPr>
        <p:txBody>
          <a:bodyPr wrap="square">
            <a:spAutoFit/>
          </a:bodyPr>
          <a:lstStyle/>
          <a:p>
            <a:pPr>
              <a:defRPr/>
            </a:pPr>
            <a:r>
              <a:rPr lang="zh-CN" altLang="en-US" sz="1600" b="1">
                <a:solidFill>
                  <a:schemeClr val="tx1">
                    <a:lumMod val="75000"/>
                    <a:lumOff val="25000"/>
                  </a:schemeClr>
                </a:solidFill>
                <a:latin typeface="思源黑体" panose="020B0500000000000000" pitchFamily="34" charset="-122"/>
                <a:ea typeface="思源黑体" panose="020B0500000000000000" pitchFamily="34" charset="-122"/>
                <a:sym typeface="思源黑体 CN Normal" panose="020B0400000000000000" pitchFamily="34" charset="-122"/>
              </a:rPr>
              <a:t>智能教师助理</a:t>
            </a:r>
          </a:p>
        </p:txBody>
      </p:sp>
      <p:sp>
        <p:nvSpPr>
          <p:cNvPr id="26" name="椭圆 25"/>
          <p:cNvSpPr/>
          <p:nvPr/>
        </p:nvSpPr>
        <p:spPr>
          <a:xfrm flipH="1">
            <a:off x="2991426" y="1418191"/>
            <a:ext cx="104172" cy="104172"/>
          </a:xfrm>
          <a:prstGeom prst="ellipse">
            <a:avLst/>
          </a:prstGeom>
          <a:gradFill flip="none" rotWithShape="1">
            <a:gsLst>
              <a:gs pos="5000">
                <a:schemeClr val="accent1"/>
              </a:gs>
              <a:gs pos="100000">
                <a:schemeClr val="accent1"/>
              </a:gs>
            </a:gsLst>
            <a:lin ang="2700000" scaled="0"/>
          </a:gradFill>
          <a:ln>
            <a:noFill/>
          </a:ln>
          <a:effectLst>
            <a:outerShdw blurRad="431800" dist="228600" dir="5400000" sx="92000" sy="9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68580" bIns="34290" numCol="1" spcCol="0" rtlCol="0" fromWordArt="0" anchor="ctr" anchorCtr="0" forceAA="0" compatLnSpc="1">
            <a:noAutofit/>
          </a:bodyPr>
          <a:lstStyle/>
          <a:p>
            <a:pPr algn="ctr"/>
            <a:endParaRPr lang="zh-CN" altLang="en-US" sz="1350">
              <a:solidFill>
                <a:prstClr val="white"/>
              </a:solidFill>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27" name="椭圆 26"/>
          <p:cNvSpPr/>
          <p:nvPr/>
        </p:nvSpPr>
        <p:spPr>
          <a:xfrm flipH="1">
            <a:off x="2991426" y="3780436"/>
            <a:ext cx="104172" cy="104172"/>
          </a:xfrm>
          <a:prstGeom prst="ellipse">
            <a:avLst/>
          </a:prstGeom>
          <a:gradFill flip="none" rotWithShape="1">
            <a:gsLst>
              <a:gs pos="0">
                <a:schemeClr val="accent1"/>
              </a:gs>
              <a:gs pos="100000">
                <a:schemeClr val="accent1"/>
              </a:gs>
            </a:gsLst>
            <a:lin ang="2700000" scaled="0"/>
          </a:gradFill>
          <a:ln>
            <a:noFill/>
          </a:ln>
          <a:effectLst>
            <a:outerShdw blurRad="431800" dist="228600" dir="5400000" sx="92000" sy="9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68580" bIns="34290" numCol="1" spcCol="0" rtlCol="0" fromWordArt="0" anchor="ctr" anchorCtr="0" forceAA="0" compatLnSpc="1">
            <a:noAutofit/>
          </a:bodyPr>
          <a:lstStyle/>
          <a:p>
            <a:pPr algn="ctr"/>
            <a:endParaRPr lang="zh-CN" altLang="en-US" sz="1350">
              <a:solidFill>
                <a:prstClr val="white"/>
              </a:solidFill>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28" name="椭圆 27"/>
          <p:cNvSpPr/>
          <p:nvPr/>
        </p:nvSpPr>
        <p:spPr>
          <a:xfrm flipH="1">
            <a:off x="2395085" y="2593762"/>
            <a:ext cx="104172" cy="104172"/>
          </a:xfrm>
          <a:prstGeom prst="ellipse">
            <a:avLst/>
          </a:prstGeom>
          <a:gradFill flip="none" rotWithShape="1">
            <a:gsLst>
              <a:gs pos="0">
                <a:schemeClr val="accent1"/>
              </a:gs>
              <a:gs pos="100000">
                <a:schemeClr val="accent1"/>
              </a:gs>
            </a:gsLst>
            <a:lin ang="2700000" scaled="0"/>
          </a:gradFill>
          <a:ln>
            <a:noFill/>
          </a:ln>
          <a:effectLst>
            <a:outerShdw blurRad="431800" dist="228600" dir="5400000" sx="92000" sy="9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68580" bIns="34290" numCol="1" spcCol="0" rtlCol="0" fromWordArt="0" anchor="ctr" anchorCtr="0" forceAA="0" compatLnSpc="1">
            <a:noAutofit/>
          </a:bodyPr>
          <a:lstStyle/>
          <a:p>
            <a:pPr algn="ctr"/>
            <a:endParaRPr lang="zh-CN" altLang="en-US" sz="1350">
              <a:solidFill>
                <a:prstClr val="white"/>
              </a:solidFill>
              <a:latin typeface="思源黑体" panose="020B0500000000000000" pitchFamily="34" charset="-122"/>
              <a:ea typeface="思源黑体" panose="020B0500000000000000" pitchFamily="34" charset="-122"/>
              <a:sym typeface="思源黑体 CN Normal" panose="020B0400000000000000" pitchFamily="34" charset="-122"/>
            </a:endParaRPr>
          </a:p>
        </p:txBody>
      </p:sp>
      <p:sp>
        <p:nvSpPr>
          <p:cNvPr id="29" name="文本框 28"/>
          <p:cNvSpPr txBox="1"/>
          <p:nvPr/>
        </p:nvSpPr>
        <p:spPr>
          <a:xfrm flipH="1">
            <a:off x="590550" y="1358265"/>
            <a:ext cx="1962150" cy="783590"/>
          </a:xfrm>
          <a:prstGeom prst="rect">
            <a:avLst/>
          </a:prstGeom>
          <a:noFill/>
        </p:spPr>
        <p:txBody>
          <a:bodyPr wrap="square" rtlCol="0">
            <a:spAutoFit/>
          </a:bodyPr>
          <a:lstStyle/>
          <a:p>
            <a:pPr algn="r">
              <a:lnSpc>
                <a:spcPct val="150000"/>
              </a:lnSpc>
            </a:pPr>
            <a:r>
              <a:rPr lang="zh-CN" altLang="en-US" sz="1000">
                <a:solidFill>
                  <a:schemeClr val="tx1">
                    <a:lumMod val="75000"/>
                    <a:lumOff val="25000"/>
                  </a:schemeClr>
                </a:solidFill>
                <a:latin typeface="思源黑体" panose="020B0500000000000000" pitchFamily="34" charset="-122"/>
                <a:ea typeface="思源黑体" panose="020B0500000000000000" pitchFamily="34" charset="-122"/>
                <a:sym typeface="思源黑体 CN Normal" panose="020B0400000000000000" pitchFamily="34" charset="-122"/>
              </a:rPr>
              <a:t>提供个性化学习体验，根据学生的个性需求和能力定制学习内容和路径</a:t>
            </a:r>
          </a:p>
        </p:txBody>
      </p:sp>
      <p:sp>
        <p:nvSpPr>
          <p:cNvPr id="30" name="文本框 29"/>
          <p:cNvSpPr txBox="1"/>
          <p:nvPr/>
        </p:nvSpPr>
        <p:spPr>
          <a:xfrm flipH="1">
            <a:off x="971550" y="1059815"/>
            <a:ext cx="1741805" cy="337185"/>
          </a:xfrm>
          <a:prstGeom prst="rect">
            <a:avLst/>
          </a:prstGeom>
          <a:noFill/>
        </p:spPr>
        <p:txBody>
          <a:bodyPr wrap="square">
            <a:spAutoFit/>
          </a:bodyPr>
          <a:lstStyle/>
          <a:p>
            <a:pPr algn="r">
              <a:defRPr/>
            </a:pPr>
            <a:r>
              <a:rPr lang="zh-CN" altLang="en-US" sz="1600" b="1">
                <a:solidFill>
                  <a:schemeClr val="tx1">
                    <a:lumMod val="75000"/>
                    <a:lumOff val="25000"/>
                  </a:schemeClr>
                </a:solidFill>
                <a:latin typeface="思源黑体" panose="020B0500000000000000" pitchFamily="34" charset="-122"/>
                <a:ea typeface="思源黑体" panose="020B0500000000000000" pitchFamily="34" charset="-122"/>
                <a:sym typeface="思源黑体 CN Normal" panose="020B0400000000000000" pitchFamily="34" charset="-122"/>
              </a:rPr>
              <a:t>自适应学习规划</a:t>
            </a:r>
          </a:p>
        </p:txBody>
      </p:sp>
      <p:sp>
        <p:nvSpPr>
          <p:cNvPr id="33" name="文本框 32"/>
          <p:cNvSpPr txBox="1"/>
          <p:nvPr/>
        </p:nvSpPr>
        <p:spPr>
          <a:xfrm flipH="1">
            <a:off x="544830" y="3446145"/>
            <a:ext cx="2019935" cy="783590"/>
          </a:xfrm>
          <a:prstGeom prst="rect">
            <a:avLst/>
          </a:prstGeom>
          <a:noFill/>
        </p:spPr>
        <p:txBody>
          <a:bodyPr wrap="square" rtlCol="0">
            <a:spAutoFit/>
          </a:bodyPr>
          <a:lstStyle/>
          <a:p>
            <a:pPr algn="r">
              <a:lnSpc>
                <a:spcPct val="150000"/>
              </a:lnSpc>
            </a:pPr>
            <a:r>
              <a:rPr lang="zh-CN" altLang="en-US" sz="1000" kern="1400" spc="75">
                <a:solidFill>
                  <a:schemeClr val="tx1">
                    <a:lumMod val="50000"/>
                    <a:lumOff val="50000"/>
                  </a:schemeClr>
                </a:solidFill>
                <a:latin typeface="思源黑体" panose="020B0500000000000000" pitchFamily="34" charset="-122"/>
                <a:ea typeface="思源黑体" panose="020B0500000000000000" pitchFamily="34" charset="-122"/>
                <a:sym typeface="思源黑体 CN Normal" panose="020B0400000000000000" pitchFamily="34" charset="-122"/>
              </a:rPr>
              <a:t>监测学生的情绪和行为模式，及早识别心理健康问题，提供及时的干预和辅导</a:t>
            </a:r>
          </a:p>
        </p:txBody>
      </p:sp>
      <p:sp>
        <p:nvSpPr>
          <p:cNvPr id="34" name="文本框 33"/>
          <p:cNvSpPr txBox="1"/>
          <p:nvPr/>
        </p:nvSpPr>
        <p:spPr>
          <a:xfrm flipH="1">
            <a:off x="647700" y="3051175"/>
            <a:ext cx="1804035" cy="337185"/>
          </a:xfrm>
          <a:prstGeom prst="rect">
            <a:avLst/>
          </a:prstGeom>
          <a:noFill/>
        </p:spPr>
        <p:txBody>
          <a:bodyPr wrap="square">
            <a:spAutoFit/>
          </a:bodyPr>
          <a:lstStyle/>
          <a:p>
            <a:pPr algn="r">
              <a:defRPr/>
            </a:pPr>
            <a:r>
              <a:rPr lang="zh-CN" altLang="en-US" sz="1600" b="1">
                <a:solidFill>
                  <a:schemeClr val="tx1">
                    <a:lumMod val="75000"/>
                    <a:lumOff val="25000"/>
                  </a:schemeClr>
                </a:solidFill>
                <a:latin typeface="思源黑体" panose="020B0500000000000000" pitchFamily="34" charset="-122"/>
                <a:ea typeface="思源黑体" panose="020B0500000000000000" pitchFamily="34" charset="-122"/>
                <a:sym typeface="思源黑体 CN Normal" panose="020B0400000000000000" pitchFamily="34" charset="-122"/>
              </a:rPr>
              <a:t>心理健康监测</a:t>
            </a:r>
          </a:p>
        </p:txBody>
      </p:sp>
      <p:sp>
        <p:nvSpPr>
          <p:cNvPr id="36" name="文本框 35"/>
          <p:cNvSpPr txBox="1"/>
          <p:nvPr/>
        </p:nvSpPr>
        <p:spPr>
          <a:xfrm>
            <a:off x="4952110" y="2426558"/>
            <a:ext cx="792480" cy="460375"/>
          </a:xfrm>
          <a:prstGeom prst="rect">
            <a:avLst/>
          </a:prstGeom>
          <a:noFill/>
        </p:spPr>
        <p:txBody>
          <a:bodyPr wrap="none" rtlCol="0">
            <a:spAutoFit/>
          </a:bodyPr>
          <a:lstStyle/>
          <a:p>
            <a:pPr algn="ctr"/>
            <a:r>
              <a:rPr lang="zh-CN" altLang="en-US" sz="2400">
                <a:solidFill>
                  <a:schemeClr val="bg1"/>
                </a:solidFill>
                <a:latin typeface="思源黑体" panose="020B0500000000000000" pitchFamily="34" charset="-122"/>
                <a:ea typeface="思源黑体" panose="020B0500000000000000" pitchFamily="34" charset="-122"/>
                <a:sym typeface="思源黑体 CN Normal" panose="020B0400000000000000" pitchFamily="34" charset="-122"/>
              </a:rPr>
              <a:t>创新</a:t>
            </a:r>
          </a:p>
        </p:txBody>
      </p:sp>
      <p:sp>
        <p:nvSpPr>
          <p:cNvPr id="37" name="文本框 36"/>
          <p:cNvSpPr txBox="1"/>
          <p:nvPr/>
        </p:nvSpPr>
        <p:spPr>
          <a:xfrm>
            <a:off x="3322859" y="2426558"/>
            <a:ext cx="792480" cy="460375"/>
          </a:xfrm>
          <a:prstGeom prst="rect">
            <a:avLst/>
          </a:prstGeom>
          <a:noFill/>
        </p:spPr>
        <p:txBody>
          <a:bodyPr wrap="none" rtlCol="0">
            <a:spAutoFit/>
          </a:bodyPr>
          <a:lstStyle/>
          <a:p>
            <a:pPr algn="ctr"/>
            <a:r>
              <a:rPr lang="zh-CN" altLang="en-US" sz="2400">
                <a:solidFill>
                  <a:schemeClr val="bg1"/>
                </a:solidFill>
                <a:latin typeface="思源黑体" panose="020B0500000000000000" pitchFamily="34" charset="-122"/>
                <a:ea typeface="思源黑体" panose="020B0500000000000000" pitchFamily="34" charset="-122"/>
                <a:sym typeface="思源黑体 CN Normal" panose="020B0400000000000000" pitchFamily="34" charset="-122"/>
              </a:rPr>
              <a:t>优势</a:t>
            </a:r>
          </a:p>
        </p:txBody>
      </p:sp>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平台优势及创新</a:t>
              </a:r>
            </a:p>
          </p:txBody>
        </p:sp>
        <p:sp>
          <p:nvSpPr>
            <p:cNvPr id="4" name="矩形 3"/>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flipH="1">
            <a:off x="6635750" y="3292475"/>
            <a:ext cx="2062480" cy="783590"/>
          </a:xfrm>
          <a:prstGeom prst="rect">
            <a:avLst/>
          </a:prstGeom>
          <a:noFill/>
        </p:spPr>
        <p:txBody>
          <a:bodyPr wrap="square" rtlCol="0">
            <a:spAutoFit/>
          </a:bodyPr>
          <a:lstStyle/>
          <a:p>
            <a:pPr algn="r">
              <a:lnSpc>
                <a:spcPct val="150000"/>
              </a:lnSpc>
            </a:pPr>
            <a:r>
              <a:rPr lang="zh-CN" altLang="en-US" sz="1000" kern="1400" spc="75">
                <a:solidFill>
                  <a:schemeClr val="tx1">
                    <a:lumMod val="50000"/>
                    <a:lumOff val="50000"/>
                  </a:schemeClr>
                </a:solidFill>
                <a:latin typeface="思源黑体" panose="020B0500000000000000" pitchFamily="34" charset="-122"/>
                <a:ea typeface="思源黑体" panose="020B0500000000000000" pitchFamily="34" charset="-122"/>
                <a:sym typeface="思源黑体 CN Normal" panose="020B0400000000000000" pitchFamily="34" charset="-122"/>
              </a:rPr>
              <a:t>实时评估并反馈学生的语言使用和互动表现，有效支持学生语言及表达技能的提升</a:t>
            </a:r>
          </a:p>
        </p:txBody>
      </p:sp>
      <p:sp>
        <p:nvSpPr>
          <p:cNvPr id="15" name="文本框 14"/>
          <p:cNvSpPr txBox="1"/>
          <p:nvPr/>
        </p:nvSpPr>
        <p:spPr>
          <a:xfrm flipH="1">
            <a:off x="6737350" y="2932430"/>
            <a:ext cx="1610995" cy="299085"/>
          </a:xfrm>
          <a:prstGeom prst="rect">
            <a:avLst/>
          </a:prstGeom>
          <a:noFill/>
        </p:spPr>
        <p:txBody>
          <a:bodyPr wrap="square">
            <a:spAutoFit/>
          </a:bodyPr>
          <a:lstStyle/>
          <a:p>
            <a:pPr algn="r">
              <a:defRPr/>
            </a:pPr>
            <a:r>
              <a:rPr lang="zh-CN" altLang="en-US" sz="1350" b="1">
                <a:solidFill>
                  <a:schemeClr val="tx1">
                    <a:lumMod val="75000"/>
                    <a:lumOff val="25000"/>
                  </a:schemeClr>
                </a:solidFill>
                <a:latin typeface="思源黑体" panose="020B0500000000000000" pitchFamily="34" charset="-122"/>
                <a:ea typeface="思源黑体" panose="020B0500000000000000" pitchFamily="34" charset="-122"/>
                <a:sym typeface="思源黑体 CN Normal" panose="020B0400000000000000" pitchFamily="34" charset="-122"/>
              </a:rPr>
              <a:t>实时虚拟训练助手</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fltVal val="0"/>
                                          </p:val>
                                        </p:tav>
                                        <p:tav tm="100000">
                                          <p:val>
                                            <p:strVal val="#ppt_h"/>
                                          </p:val>
                                        </p:tav>
                                      </p:tavLst>
                                    </p:anim>
                                    <p:animEffect transition="in" filter="fade">
                                      <p:cBhvr>
                                        <p:cTn id="54" dur="500"/>
                                        <p:tgtEl>
                                          <p:spTgt spid="2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Effect transition="in" filter="fade">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p:cTn id="72" dur="500" fill="hold"/>
                                        <p:tgtEl>
                                          <p:spTgt spid="30"/>
                                        </p:tgtEl>
                                        <p:attrNameLst>
                                          <p:attrName>ppt_w</p:attrName>
                                        </p:attrNameLst>
                                      </p:cBhvr>
                                      <p:tavLst>
                                        <p:tav tm="0">
                                          <p:val>
                                            <p:fltVal val="0"/>
                                          </p:val>
                                        </p:tav>
                                        <p:tav tm="100000">
                                          <p:val>
                                            <p:strVal val="#ppt_w"/>
                                          </p:val>
                                        </p:tav>
                                      </p:tavLst>
                                    </p:anim>
                                    <p:anim calcmode="lin" valueType="num">
                                      <p:cBhvr>
                                        <p:cTn id="73" dur="500" fill="hold"/>
                                        <p:tgtEl>
                                          <p:spTgt spid="30"/>
                                        </p:tgtEl>
                                        <p:attrNameLst>
                                          <p:attrName>ppt_h</p:attrName>
                                        </p:attrNameLst>
                                      </p:cBhvr>
                                      <p:tavLst>
                                        <p:tav tm="0">
                                          <p:val>
                                            <p:fltVal val="0"/>
                                          </p:val>
                                        </p:tav>
                                        <p:tav tm="100000">
                                          <p:val>
                                            <p:strVal val="#ppt_h"/>
                                          </p:val>
                                        </p:tav>
                                      </p:tavLst>
                                    </p:anim>
                                    <p:animEffect transition="in" filter="fade">
                                      <p:cBhvr>
                                        <p:cTn id="74" dur="500"/>
                                        <p:tgtEl>
                                          <p:spTgt spid="30"/>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p:cTn id="82" dur="500" fill="hold"/>
                                        <p:tgtEl>
                                          <p:spTgt spid="34"/>
                                        </p:tgtEl>
                                        <p:attrNameLst>
                                          <p:attrName>ppt_w</p:attrName>
                                        </p:attrNameLst>
                                      </p:cBhvr>
                                      <p:tavLst>
                                        <p:tav tm="0">
                                          <p:val>
                                            <p:fltVal val="0"/>
                                          </p:val>
                                        </p:tav>
                                        <p:tav tm="100000">
                                          <p:val>
                                            <p:strVal val="#ppt_w"/>
                                          </p:val>
                                        </p:tav>
                                      </p:tavLst>
                                    </p:anim>
                                    <p:anim calcmode="lin" valueType="num">
                                      <p:cBhvr>
                                        <p:cTn id="83" dur="500" fill="hold"/>
                                        <p:tgtEl>
                                          <p:spTgt spid="34"/>
                                        </p:tgtEl>
                                        <p:attrNameLst>
                                          <p:attrName>ppt_h</p:attrName>
                                        </p:attrNameLst>
                                      </p:cBhvr>
                                      <p:tavLst>
                                        <p:tav tm="0">
                                          <p:val>
                                            <p:fltVal val="0"/>
                                          </p:val>
                                        </p:tav>
                                        <p:tav tm="100000">
                                          <p:val>
                                            <p:strVal val="#ppt_h"/>
                                          </p:val>
                                        </p:tav>
                                      </p:tavLst>
                                    </p:anim>
                                    <p:animEffect transition="in" filter="fade">
                                      <p:cBhvr>
                                        <p:cTn id="84" dur="500"/>
                                        <p:tgtEl>
                                          <p:spTgt spid="3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p:cTn id="87" dur="500" fill="hold"/>
                                        <p:tgtEl>
                                          <p:spTgt spid="36"/>
                                        </p:tgtEl>
                                        <p:attrNameLst>
                                          <p:attrName>ppt_w</p:attrName>
                                        </p:attrNameLst>
                                      </p:cBhvr>
                                      <p:tavLst>
                                        <p:tav tm="0">
                                          <p:val>
                                            <p:fltVal val="0"/>
                                          </p:val>
                                        </p:tav>
                                        <p:tav tm="100000">
                                          <p:val>
                                            <p:strVal val="#ppt_w"/>
                                          </p:val>
                                        </p:tav>
                                      </p:tavLst>
                                    </p:anim>
                                    <p:anim calcmode="lin" valueType="num">
                                      <p:cBhvr>
                                        <p:cTn id="88" dur="500" fill="hold"/>
                                        <p:tgtEl>
                                          <p:spTgt spid="36"/>
                                        </p:tgtEl>
                                        <p:attrNameLst>
                                          <p:attrName>ppt_h</p:attrName>
                                        </p:attrNameLst>
                                      </p:cBhvr>
                                      <p:tavLst>
                                        <p:tav tm="0">
                                          <p:val>
                                            <p:fltVal val="0"/>
                                          </p:val>
                                        </p:tav>
                                        <p:tav tm="100000">
                                          <p:val>
                                            <p:strVal val="#ppt_h"/>
                                          </p:val>
                                        </p:tav>
                                      </p:tavLst>
                                    </p:anim>
                                    <p:animEffect transition="in" filter="fade">
                                      <p:cBhvr>
                                        <p:cTn id="89" dur="500"/>
                                        <p:tgtEl>
                                          <p:spTgt spid="3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 calcmode="lin" valueType="num">
                                      <p:cBhvr>
                                        <p:cTn id="92" dur="500" fill="hold"/>
                                        <p:tgtEl>
                                          <p:spTgt spid="37"/>
                                        </p:tgtEl>
                                        <p:attrNameLst>
                                          <p:attrName>ppt_w</p:attrName>
                                        </p:attrNameLst>
                                      </p:cBhvr>
                                      <p:tavLst>
                                        <p:tav tm="0">
                                          <p:val>
                                            <p:fltVal val="0"/>
                                          </p:val>
                                        </p:tav>
                                        <p:tav tm="100000">
                                          <p:val>
                                            <p:strVal val="#ppt_w"/>
                                          </p:val>
                                        </p:tav>
                                      </p:tavLst>
                                    </p:anim>
                                    <p:anim calcmode="lin" valueType="num">
                                      <p:cBhvr>
                                        <p:cTn id="93" dur="500" fill="hold"/>
                                        <p:tgtEl>
                                          <p:spTgt spid="37"/>
                                        </p:tgtEl>
                                        <p:attrNameLst>
                                          <p:attrName>ppt_h</p:attrName>
                                        </p:attrNameLst>
                                      </p:cBhvr>
                                      <p:tavLst>
                                        <p:tav tm="0">
                                          <p:val>
                                            <p:fltVal val="0"/>
                                          </p:val>
                                        </p:tav>
                                        <p:tav tm="100000">
                                          <p:val>
                                            <p:strVal val="#ppt_h"/>
                                          </p:val>
                                        </p:tav>
                                      </p:tavLst>
                                    </p:anim>
                                    <p:animEffect transition="in" filter="fade">
                                      <p:cBhvr>
                                        <p:cTn id="94" dur="500"/>
                                        <p:tgtEl>
                                          <p:spTgt spid="3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p:cTn id="97" dur="500" fill="hold"/>
                                        <p:tgtEl>
                                          <p:spTgt spid="9"/>
                                        </p:tgtEl>
                                        <p:attrNameLst>
                                          <p:attrName>ppt_w</p:attrName>
                                        </p:attrNameLst>
                                      </p:cBhvr>
                                      <p:tavLst>
                                        <p:tav tm="0">
                                          <p:val>
                                            <p:fltVal val="0"/>
                                          </p:val>
                                        </p:tav>
                                        <p:tav tm="100000">
                                          <p:val>
                                            <p:strVal val="#ppt_w"/>
                                          </p:val>
                                        </p:tav>
                                      </p:tavLst>
                                    </p:anim>
                                    <p:anim calcmode="lin" valueType="num">
                                      <p:cBhvr>
                                        <p:cTn id="98" dur="500" fill="hold"/>
                                        <p:tgtEl>
                                          <p:spTgt spid="9"/>
                                        </p:tgtEl>
                                        <p:attrNameLst>
                                          <p:attrName>ppt_h</p:attrName>
                                        </p:attrNameLst>
                                      </p:cBhvr>
                                      <p:tavLst>
                                        <p:tav tm="0">
                                          <p:val>
                                            <p:fltVal val="0"/>
                                          </p:val>
                                        </p:tav>
                                        <p:tav tm="100000">
                                          <p:val>
                                            <p:strVal val="#ppt_h"/>
                                          </p:val>
                                        </p:tav>
                                      </p:tavLst>
                                    </p:anim>
                                    <p:animEffect transition="in" filter="fade">
                                      <p:cBhvr>
                                        <p:cTn id="99" dur="500"/>
                                        <p:tgtEl>
                                          <p:spTgt spid="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5"/>
                                        </p:tgtEl>
                                        <p:attrNameLst>
                                          <p:attrName>style.visibility</p:attrName>
                                        </p:attrNameLst>
                                      </p:cBhvr>
                                      <p:to>
                                        <p:strVal val="visible"/>
                                      </p:to>
                                    </p:set>
                                    <p:anim calcmode="lin" valueType="num">
                                      <p:cBhvr>
                                        <p:cTn id="102" dur="500" fill="hold"/>
                                        <p:tgtEl>
                                          <p:spTgt spid="15"/>
                                        </p:tgtEl>
                                        <p:attrNameLst>
                                          <p:attrName>ppt_w</p:attrName>
                                        </p:attrNameLst>
                                      </p:cBhvr>
                                      <p:tavLst>
                                        <p:tav tm="0">
                                          <p:val>
                                            <p:fltVal val="0"/>
                                          </p:val>
                                        </p:tav>
                                        <p:tav tm="100000">
                                          <p:val>
                                            <p:strVal val="#ppt_w"/>
                                          </p:val>
                                        </p:tav>
                                      </p:tavLst>
                                    </p:anim>
                                    <p:anim calcmode="lin" valueType="num">
                                      <p:cBhvr>
                                        <p:cTn id="103" dur="500" fill="hold"/>
                                        <p:tgtEl>
                                          <p:spTgt spid="15"/>
                                        </p:tgtEl>
                                        <p:attrNameLst>
                                          <p:attrName>ppt_h</p:attrName>
                                        </p:attrNameLst>
                                      </p:cBhvr>
                                      <p:tavLst>
                                        <p:tav tm="0">
                                          <p:val>
                                            <p:fltVal val="0"/>
                                          </p:val>
                                        </p:tav>
                                        <p:tav tm="100000">
                                          <p:val>
                                            <p:strVal val="#ppt_h"/>
                                          </p:val>
                                        </p:tav>
                                      </p:tavLst>
                                    </p:anim>
                                    <p:animEffect transition="in" filter="fade">
                                      <p:cBhvr>
                                        <p:cTn id="10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14" grpId="0" bldLvl="0" animBg="1"/>
      <p:bldP spid="16" grpId="0" bldLvl="0" animBg="1"/>
      <p:bldP spid="20" grpId="0"/>
      <p:bldP spid="21" grpId="0"/>
      <p:bldP spid="26" grpId="0" bldLvl="0" animBg="1"/>
      <p:bldP spid="27" grpId="0" bldLvl="0" animBg="1"/>
      <p:bldP spid="28" grpId="0" bldLvl="0" animBg="1"/>
      <p:bldP spid="29" grpId="0"/>
      <p:bldP spid="30" grpId="0"/>
      <p:bldP spid="33" grpId="0"/>
      <p:bldP spid="34" grpId="0"/>
      <p:bldP spid="36" grpId="0"/>
      <p:bldP spid="37" grpId="0"/>
      <p:bldP spid="9"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10"/>
          <p:cNvSpPr txBox="1"/>
          <p:nvPr/>
        </p:nvSpPr>
        <p:spPr>
          <a:xfrm>
            <a:off x="3455876" y="2040770"/>
            <a:ext cx="4703795" cy="991870"/>
          </a:xfrm>
          <a:prstGeom prst="rect">
            <a:avLst/>
          </a:prstGeom>
          <a:noFill/>
        </p:spPr>
        <p:txBody>
          <a:bodyPr wrap="square" lIns="68589" tIns="34295" rIns="68589" bIns="34295" rtlCol="0">
            <a:spAutoFit/>
          </a:bodyPr>
          <a:lstStyle/>
          <a:p>
            <a:pPr algn="r"/>
            <a:r>
              <a:rPr lang="zh-CN" altLang="en-US" sz="6000" dirty="0">
                <a:solidFill>
                  <a:schemeClr val="bg1"/>
                </a:solidFill>
                <a:latin typeface="优设标题黑" panose="00000500000000000000" pitchFamily="2" charset="-122"/>
                <a:ea typeface="优设标题黑" panose="00000500000000000000" pitchFamily="2" charset="-122"/>
                <a:cs typeface="+mn-ea"/>
                <a:sym typeface="+mn-lt"/>
              </a:rPr>
              <a:t>功能介绍</a:t>
            </a:r>
            <a:endParaRPr lang="en-US" altLang="zh-CN" sz="600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5" name="TextBox 10"/>
          <p:cNvSpPr txBox="1"/>
          <p:nvPr/>
        </p:nvSpPr>
        <p:spPr>
          <a:xfrm>
            <a:off x="5256077" y="1384412"/>
            <a:ext cx="2988332" cy="683895"/>
          </a:xfrm>
          <a:prstGeom prst="rect">
            <a:avLst/>
          </a:prstGeom>
          <a:noFill/>
        </p:spPr>
        <p:txBody>
          <a:bodyPr wrap="square" lIns="68589" tIns="34295" rIns="68589" bIns="34295" rtlCol="0">
            <a:spAutoFit/>
          </a:bodyPr>
          <a:lstStyle/>
          <a:p>
            <a:pPr algn="r"/>
            <a:r>
              <a:rPr lang="en-US" altLang="zh-CN" sz="4000" dirty="0">
                <a:solidFill>
                  <a:schemeClr val="accent2"/>
                </a:solidFill>
                <a:latin typeface="优设标题黑" panose="00000500000000000000" pitchFamily="2" charset="-122"/>
                <a:ea typeface="优设标题黑" panose="00000500000000000000" pitchFamily="2" charset="-122"/>
                <a:cs typeface="+mn-ea"/>
                <a:sym typeface="+mn-lt"/>
              </a:rPr>
              <a:t>PART 03</a:t>
            </a:r>
          </a:p>
        </p:txBody>
      </p:sp>
      <p:sp>
        <p:nvSpPr>
          <p:cNvPr id="9" name="TextBox 13"/>
          <p:cNvSpPr txBox="1"/>
          <p:nvPr/>
        </p:nvSpPr>
        <p:spPr>
          <a:xfrm>
            <a:off x="8046114" y="411739"/>
            <a:ext cx="803180" cy="350261"/>
          </a:xfrm>
          <a:prstGeom prst="rect">
            <a:avLst/>
          </a:prstGeom>
          <a:noFill/>
        </p:spPr>
        <p:txBody>
          <a:bodyPr wrap="none" lIns="72554" tIns="36277" rIns="72554" bIns="36277" rtlCol="0">
            <a:spAutoFit/>
          </a:bodyPr>
          <a:lstStyle/>
          <a:p>
            <a:pPr algn="dist"/>
            <a:r>
              <a:rPr lang="en-US" altLang="zh-CN" dirty="0">
                <a:solidFill>
                  <a:schemeClr val="bg1"/>
                </a:solidFill>
                <a:latin typeface="微软雅黑" panose="020B0503020204020204" pitchFamily="34" charset="-122"/>
                <a:ea typeface="微软雅黑" panose="020B0503020204020204" pitchFamily="34" charset="-122"/>
                <a:cs typeface="+mn-ea"/>
                <a:sym typeface="+mn-lt"/>
              </a:rPr>
              <a:t>LOGO</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rcRect b="8691"/>
          <a:stretch>
            <a:fillRect/>
          </a:stretch>
        </p:blipFill>
        <p:spPr>
          <a:xfrm>
            <a:off x="292202" y="762000"/>
            <a:ext cx="4064284" cy="367919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9785" y="448308"/>
            <a:ext cx="5265918" cy="460375"/>
            <a:chOff x="1949785" y="448308"/>
            <a:chExt cx="5265918" cy="460375"/>
          </a:xfrm>
        </p:grpSpPr>
        <p:sp>
          <p:nvSpPr>
            <p:cNvPr id="3" name="文本框 2"/>
            <p:cNvSpPr txBox="1"/>
            <p:nvPr/>
          </p:nvSpPr>
          <p:spPr>
            <a:xfrm>
              <a:off x="3369352" y="448308"/>
              <a:ext cx="2426784" cy="460375"/>
            </a:xfrm>
            <a:prstGeom prst="rect">
              <a:avLst/>
            </a:prstGeom>
            <a:noFill/>
          </p:spPr>
          <p:txBody>
            <a:bodyPr wrap="square" rtlCol="0">
              <a:spAutoFit/>
            </a:bodyPr>
            <a:lstStyle>
              <a:defPPr>
                <a:defRPr lang="zh-CN"/>
              </a:defPPr>
              <a:lvl1pPr algn="ctr">
                <a:defRPr kumimoji="1" sz="2400" b="1">
                  <a:solidFill>
                    <a:schemeClr val="tx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功能介绍</a:t>
              </a:r>
            </a:p>
          </p:txBody>
        </p:sp>
        <p:sp>
          <p:nvSpPr>
            <p:cNvPr id="4" name="矩形 3"/>
            <p:cNvSpPr/>
            <p:nvPr/>
          </p:nvSpPr>
          <p:spPr>
            <a:xfrm>
              <a:off x="1949785"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55563" y="664198"/>
              <a:ext cx="126014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aphicFrame>
        <p:nvGraphicFramePr>
          <p:cNvPr id="24" name="图表 23"/>
          <p:cNvGraphicFramePr/>
          <p:nvPr>
            <p:custDataLst>
              <p:tags r:id="rId1"/>
            </p:custDataLst>
          </p:nvPr>
        </p:nvGraphicFramePr>
        <p:xfrm>
          <a:off x="1511300" y="1060450"/>
          <a:ext cx="6063615" cy="3455035"/>
        </p:xfrm>
        <a:graphic>
          <a:graphicData uri="http://schemas.openxmlformats.org/drawingml/2006/chart">
            <c:chart xmlns:c="http://schemas.openxmlformats.org/drawingml/2006/chart" xmlns:r="http://schemas.openxmlformats.org/officeDocument/2006/relationships" r:id="rId19"/>
          </a:graphicData>
        </a:graphic>
      </p:graphicFrame>
      <p:sp>
        <p:nvSpPr>
          <p:cNvPr id="28" name="任意多边形 27"/>
          <p:cNvSpPr/>
          <p:nvPr>
            <p:custDataLst>
              <p:tags r:id="rId2"/>
            </p:custDataLst>
          </p:nvPr>
        </p:nvSpPr>
        <p:spPr>
          <a:xfrm rot="16200000">
            <a:off x="6410960" y="2581275"/>
            <a:ext cx="383540" cy="915670"/>
          </a:xfrm>
          <a:custGeom>
            <a:avLst/>
            <a:gdLst>
              <a:gd name="connsiteX0" fmla="*/ 604 w 604"/>
              <a:gd name="connsiteY0" fmla="*/ 1442 h 1442"/>
              <a:gd name="connsiteX1" fmla="*/ 0 w 604"/>
              <a:gd name="connsiteY1" fmla="*/ 896 h 1442"/>
              <a:gd name="connsiteX2" fmla="*/ 0 w 604"/>
              <a:gd name="connsiteY2" fmla="*/ 0 h 1442"/>
            </a:gdLst>
            <a:ahLst/>
            <a:cxnLst>
              <a:cxn ang="0">
                <a:pos x="connsiteX0" y="connsiteY0"/>
              </a:cxn>
              <a:cxn ang="0">
                <a:pos x="connsiteX1" y="connsiteY1"/>
              </a:cxn>
              <a:cxn ang="0">
                <a:pos x="connsiteX2" y="connsiteY2"/>
              </a:cxn>
            </a:cxnLst>
            <a:rect l="l" t="t" r="r" b="b"/>
            <a:pathLst>
              <a:path w="604" h="1442">
                <a:moveTo>
                  <a:pt x="604" y="1442"/>
                </a:moveTo>
                <a:lnTo>
                  <a:pt x="0" y="896"/>
                </a:lnTo>
                <a:lnTo>
                  <a:pt x="0" y="0"/>
                </a:lnTo>
              </a:path>
            </a:pathLst>
          </a:custGeom>
          <a:no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任意多边形 28"/>
          <p:cNvSpPr/>
          <p:nvPr>
            <p:custDataLst>
              <p:tags r:id="rId3"/>
            </p:custDataLst>
          </p:nvPr>
        </p:nvSpPr>
        <p:spPr>
          <a:xfrm rot="5400000">
            <a:off x="2317750" y="2918460"/>
            <a:ext cx="383540" cy="915670"/>
          </a:xfrm>
          <a:custGeom>
            <a:avLst/>
            <a:gdLst>
              <a:gd name="connsiteX0" fmla="*/ 604 w 604"/>
              <a:gd name="connsiteY0" fmla="*/ 1442 h 1442"/>
              <a:gd name="connsiteX1" fmla="*/ 0 w 604"/>
              <a:gd name="connsiteY1" fmla="*/ 896 h 1442"/>
              <a:gd name="connsiteX2" fmla="*/ 0 w 604"/>
              <a:gd name="connsiteY2" fmla="*/ 0 h 1442"/>
            </a:gdLst>
            <a:ahLst/>
            <a:cxnLst>
              <a:cxn ang="0">
                <a:pos x="connsiteX0" y="connsiteY0"/>
              </a:cxn>
              <a:cxn ang="0">
                <a:pos x="connsiteX1" y="connsiteY1"/>
              </a:cxn>
              <a:cxn ang="0">
                <a:pos x="connsiteX2" y="connsiteY2"/>
              </a:cxn>
            </a:cxnLst>
            <a:rect l="l" t="t" r="r" b="b"/>
            <a:pathLst>
              <a:path w="604" h="1442">
                <a:moveTo>
                  <a:pt x="604" y="1442"/>
                </a:moveTo>
                <a:lnTo>
                  <a:pt x="0" y="896"/>
                </a:lnTo>
                <a:lnTo>
                  <a:pt x="0" y="0"/>
                </a:lnTo>
              </a:path>
            </a:pathLst>
          </a:custGeom>
          <a:noFill/>
          <a:ln w="12700" cmpd="sng">
            <a:solidFill>
              <a:schemeClr val="accent2"/>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任意多边形 29"/>
          <p:cNvSpPr/>
          <p:nvPr>
            <p:custDataLst>
              <p:tags r:id="rId4"/>
            </p:custDataLst>
          </p:nvPr>
        </p:nvSpPr>
        <p:spPr>
          <a:xfrm rot="5400000">
            <a:off x="3073400" y="974090"/>
            <a:ext cx="383540" cy="915670"/>
          </a:xfrm>
          <a:custGeom>
            <a:avLst/>
            <a:gdLst>
              <a:gd name="connsiteX0" fmla="*/ 604 w 604"/>
              <a:gd name="connsiteY0" fmla="*/ 1442 h 1442"/>
              <a:gd name="connsiteX1" fmla="*/ 0 w 604"/>
              <a:gd name="connsiteY1" fmla="*/ 896 h 1442"/>
              <a:gd name="connsiteX2" fmla="*/ 0 w 604"/>
              <a:gd name="connsiteY2" fmla="*/ 0 h 1442"/>
            </a:gdLst>
            <a:ahLst/>
            <a:cxnLst>
              <a:cxn ang="0">
                <a:pos x="connsiteX0" y="connsiteY0"/>
              </a:cxn>
              <a:cxn ang="0">
                <a:pos x="connsiteX1" y="connsiteY1"/>
              </a:cxn>
              <a:cxn ang="0">
                <a:pos x="connsiteX2" y="connsiteY2"/>
              </a:cxn>
            </a:cxnLst>
            <a:rect l="l" t="t" r="r" b="b"/>
            <a:pathLst>
              <a:path w="604" h="1442">
                <a:moveTo>
                  <a:pt x="604" y="1442"/>
                </a:moveTo>
                <a:lnTo>
                  <a:pt x="0" y="896"/>
                </a:lnTo>
                <a:lnTo>
                  <a:pt x="0" y="0"/>
                </a:lnTo>
              </a:path>
            </a:pathLst>
          </a:custGeom>
          <a:noFill/>
          <a:ln w="12700" cmpd="sng">
            <a:solidFill>
              <a:schemeClr val="accent6">
                <a:lumMod val="40000"/>
                <a:lumOff val="6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文本框 30"/>
          <p:cNvSpPr txBox="1"/>
          <p:nvPr>
            <p:custDataLst>
              <p:tags r:id="rId5"/>
            </p:custDataLst>
          </p:nvPr>
        </p:nvSpPr>
        <p:spPr>
          <a:xfrm>
            <a:off x="4644390" y="2860675"/>
            <a:ext cx="935355" cy="414020"/>
          </a:xfrm>
          <a:prstGeom prst="rect">
            <a:avLst/>
          </a:prstGeom>
          <a:noFill/>
        </p:spPr>
        <p:txBody>
          <a:bodyPr wrap="square" rtlCol="0">
            <a:spAutoFit/>
          </a:bodyPr>
          <a:lstStyle/>
          <a:p>
            <a:pPr algn="ctr">
              <a:lnSpc>
                <a:spcPct val="150000"/>
              </a:lnSpc>
              <a:buClrTx/>
              <a:buSzTx/>
              <a:buFontTx/>
            </a:pPr>
            <a:r>
              <a:rPr lang="zh-CN" altLang="en-US" sz="1400" kern="1400" spc="75">
                <a:solidFill>
                  <a:schemeClr val="bg1"/>
                </a:solidFill>
                <a:latin typeface="思源黑体" panose="020B0500000000000000" pitchFamily="34" charset="-122"/>
                <a:ea typeface="思源黑体" panose="020B0500000000000000" pitchFamily="34" charset="-122"/>
              </a:rPr>
              <a:t>学生服务</a:t>
            </a:r>
          </a:p>
        </p:txBody>
      </p:sp>
      <p:sp>
        <p:nvSpPr>
          <p:cNvPr id="32" name="文本框 31"/>
          <p:cNvSpPr txBox="1"/>
          <p:nvPr>
            <p:custDataLst>
              <p:tags r:id="rId6"/>
            </p:custDataLst>
          </p:nvPr>
        </p:nvSpPr>
        <p:spPr>
          <a:xfrm>
            <a:off x="3060065" y="2446655"/>
            <a:ext cx="935355" cy="414020"/>
          </a:xfrm>
          <a:prstGeom prst="rect">
            <a:avLst/>
          </a:prstGeom>
          <a:noFill/>
        </p:spPr>
        <p:txBody>
          <a:bodyPr wrap="square" rtlCol="0">
            <a:spAutoFit/>
          </a:bodyPr>
          <a:lstStyle/>
          <a:p>
            <a:pPr algn="ctr">
              <a:lnSpc>
                <a:spcPct val="150000"/>
              </a:lnSpc>
              <a:buClrTx/>
              <a:buSzTx/>
              <a:buFontTx/>
            </a:pPr>
            <a:r>
              <a:rPr lang="zh-CN" altLang="en-US" sz="1400" kern="1400" spc="75">
                <a:solidFill>
                  <a:schemeClr val="bg1"/>
                </a:solidFill>
                <a:latin typeface="思源黑体" panose="020B0500000000000000" pitchFamily="34" charset="-122"/>
                <a:ea typeface="思源黑体" panose="020B0500000000000000" pitchFamily="34" charset="-122"/>
              </a:rPr>
              <a:t>教师服务</a:t>
            </a:r>
          </a:p>
        </p:txBody>
      </p:sp>
      <p:sp>
        <p:nvSpPr>
          <p:cNvPr id="33" name="文本框 32"/>
          <p:cNvSpPr txBox="1"/>
          <p:nvPr>
            <p:custDataLst>
              <p:tags r:id="rId7"/>
            </p:custDataLst>
          </p:nvPr>
        </p:nvSpPr>
        <p:spPr>
          <a:xfrm rot="3600000">
            <a:off x="3725545" y="1613535"/>
            <a:ext cx="935355" cy="414020"/>
          </a:xfrm>
          <a:prstGeom prst="rect">
            <a:avLst/>
          </a:prstGeom>
          <a:noFill/>
        </p:spPr>
        <p:txBody>
          <a:bodyPr wrap="square" rtlCol="0">
            <a:spAutoFit/>
          </a:bodyPr>
          <a:lstStyle/>
          <a:p>
            <a:pPr algn="ctr">
              <a:lnSpc>
                <a:spcPct val="150000"/>
              </a:lnSpc>
              <a:buClrTx/>
              <a:buSzTx/>
              <a:buFontTx/>
            </a:pPr>
            <a:r>
              <a:rPr lang="zh-CN" sz="1400" kern="1400" spc="75">
                <a:solidFill>
                  <a:schemeClr val="tx1"/>
                </a:solidFill>
                <a:latin typeface="思源黑体" panose="020B0500000000000000" pitchFamily="34" charset="-122"/>
                <a:ea typeface="思源黑体" panose="020B0500000000000000" pitchFamily="34" charset="-122"/>
              </a:rPr>
              <a:t>管理服务</a:t>
            </a:r>
          </a:p>
        </p:txBody>
      </p:sp>
      <p:sp>
        <p:nvSpPr>
          <p:cNvPr id="34" name="文本框 33"/>
          <p:cNvSpPr txBox="1"/>
          <p:nvPr>
            <p:custDataLst>
              <p:tags r:id="rId8"/>
            </p:custDataLst>
          </p:nvPr>
        </p:nvSpPr>
        <p:spPr>
          <a:xfrm>
            <a:off x="6898278" y="1924299"/>
            <a:ext cx="1546063" cy="419100"/>
          </a:xfrm>
          <a:prstGeom prst="rect">
            <a:avLst/>
          </a:prstGeom>
          <a:noFill/>
        </p:spPr>
        <p:txBody>
          <a:bodyPr wrap="square" rtlCol="0">
            <a:spAutoFit/>
          </a:bodyPr>
          <a:lstStyle/>
          <a:p>
            <a:pPr algn="ctr">
              <a:lnSpc>
                <a:spcPct val="142000"/>
              </a:lnSpc>
            </a:pPr>
            <a:r>
              <a:rPr lang="zh-CN" altLang="en-US" sz="1500" b="1" dirty="0">
                <a:latin typeface="微软雅黑" panose="020B0503020204020204" pitchFamily="34" charset="-122"/>
                <a:ea typeface="微软雅黑" panose="020B0503020204020204" pitchFamily="34" charset="-122"/>
                <a:sym typeface="Arial" panose="020B0604020202020204" pitchFamily="34" charset="0"/>
              </a:rPr>
              <a:t>学生端</a:t>
            </a:r>
          </a:p>
        </p:txBody>
      </p:sp>
      <p:sp>
        <p:nvSpPr>
          <p:cNvPr id="35" name="文本框 34"/>
          <p:cNvSpPr txBox="1"/>
          <p:nvPr>
            <p:custDataLst>
              <p:tags r:id="rId9"/>
            </p:custDataLst>
          </p:nvPr>
        </p:nvSpPr>
        <p:spPr>
          <a:xfrm>
            <a:off x="6804025" y="2246630"/>
            <a:ext cx="1734185" cy="1374351"/>
          </a:xfrm>
          <a:prstGeom prst="rect">
            <a:avLst/>
          </a:prstGeom>
          <a:noFill/>
          <a:ln>
            <a:noFill/>
          </a:ln>
        </p:spPr>
        <p:txBody>
          <a:bodyPr wrap="square" rtlCol="0">
            <a:spAutoFit/>
          </a:bodyPr>
          <a:lstStyle/>
          <a:p>
            <a:pPr algn="ctr">
              <a:lnSpc>
                <a:spcPct val="142000"/>
              </a:lnSpc>
            </a:pPr>
            <a:r>
              <a:rPr lang="en-US" altLang="zh-CN"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 </a:t>
            </a: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登录注册</a:t>
            </a:r>
          </a:p>
          <a:p>
            <a:pPr algn="ctr">
              <a:lnSpc>
                <a:spcPct val="142000"/>
              </a:lnSpc>
            </a:pP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教育机器人</a:t>
            </a:r>
          </a:p>
          <a:p>
            <a:pPr algn="ctr">
              <a:lnSpc>
                <a:spcPct val="142000"/>
              </a:lnSpc>
            </a:pP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心理辅导</a:t>
            </a:r>
            <a:endParaRPr lang="en-US" altLang="zh-CN"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endParaRPr>
          </a:p>
          <a:p>
            <a:pPr algn="ctr">
              <a:lnSpc>
                <a:spcPct val="142000"/>
              </a:lnSpc>
            </a:pP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思维导图设计</a:t>
            </a:r>
          </a:p>
          <a:p>
            <a:pPr algn="ctr">
              <a:lnSpc>
                <a:spcPct val="142000"/>
              </a:lnSpc>
            </a:pP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虚拟训练搭档</a:t>
            </a:r>
          </a:p>
        </p:txBody>
      </p:sp>
      <p:pic>
        <p:nvPicPr>
          <p:cNvPr id="38" name="图片 37" descr="学生列表 (1)"/>
          <p:cNvPicPr>
            <a:picLocks noChangeAspect="1"/>
          </p:cNvPicPr>
          <p:nvPr>
            <p:custDataLst>
              <p:tags r:id="rId10"/>
            </p:custDataLst>
          </p:nvPr>
        </p:nvPicPr>
        <p:blipFill>
          <a:blip r:embed="rId20"/>
          <a:stretch>
            <a:fillRect/>
          </a:stretch>
        </p:blipFill>
        <p:spPr>
          <a:xfrm>
            <a:off x="6588760" y="2059305"/>
            <a:ext cx="471600" cy="471600"/>
          </a:xfrm>
          <a:prstGeom prst="rect">
            <a:avLst/>
          </a:prstGeom>
        </p:spPr>
      </p:pic>
      <p:sp>
        <p:nvSpPr>
          <p:cNvPr id="39" name="文本框 38"/>
          <p:cNvSpPr txBox="1"/>
          <p:nvPr>
            <p:custDataLst>
              <p:tags r:id="rId11"/>
            </p:custDataLst>
          </p:nvPr>
        </p:nvSpPr>
        <p:spPr>
          <a:xfrm>
            <a:off x="506368" y="2723764"/>
            <a:ext cx="1546063" cy="419100"/>
          </a:xfrm>
          <a:prstGeom prst="rect">
            <a:avLst/>
          </a:prstGeom>
          <a:noFill/>
        </p:spPr>
        <p:txBody>
          <a:bodyPr wrap="square" rtlCol="0">
            <a:spAutoFit/>
          </a:bodyPr>
          <a:lstStyle/>
          <a:p>
            <a:pPr algn="ctr">
              <a:lnSpc>
                <a:spcPct val="142000"/>
              </a:lnSpc>
            </a:pPr>
            <a:r>
              <a:rPr lang="zh-CN" altLang="en-US" sz="1500" b="1" dirty="0">
                <a:latin typeface="微软雅黑" panose="020B0503020204020204" pitchFamily="34" charset="-122"/>
                <a:ea typeface="微软雅黑" panose="020B0503020204020204" pitchFamily="34" charset="-122"/>
                <a:sym typeface="Arial" panose="020B0604020202020204" pitchFamily="34" charset="0"/>
              </a:rPr>
              <a:t>教师端</a:t>
            </a:r>
          </a:p>
        </p:txBody>
      </p:sp>
      <p:sp>
        <p:nvSpPr>
          <p:cNvPr id="40" name="文本框 39"/>
          <p:cNvSpPr txBox="1"/>
          <p:nvPr>
            <p:custDataLst>
              <p:tags r:id="rId12"/>
            </p:custDataLst>
          </p:nvPr>
        </p:nvSpPr>
        <p:spPr>
          <a:xfrm>
            <a:off x="431165" y="3047365"/>
            <a:ext cx="1734185" cy="848630"/>
          </a:xfrm>
          <a:prstGeom prst="rect">
            <a:avLst/>
          </a:prstGeom>
          <a:noFill/>
          <a:ln>
            <a:noFill/>
          </a:ln>
        </p:spPr>
        <p:txBody>
          <a:bodyPr wrap="square" rtlCol="0">
            <a:spAutoFit/>
          </a:bodyPr>
          <a:lstStyle/>
          <a:p>
            <a:pPr algn="ctr">
              <a:lnSpc>
                <a:spcPct val="142000"/>
              </a:lnSpc>
            </a:pPr>
            <a:r>
              <a:rPr lang="en-US" altLang="zh-CN"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 </a:t>
            </a: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登录注册</a:t>
            </a:r>
          </a:p>
          <a:p>
            <a:pPr algn="ctr">
              <a:lnSpc>
                <a:spcPct val="142000"/>
              </a:lnSpc>
            </a:pPr>
            <a:r>
              <a:rPr lang="en-US" altLang="zh-CN"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Ppt</a:t>
            </a: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生成</a:t>
            </a:r>
            <a:endParaRPr lang="en-US" altLang="zh-CN"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endParaRPr>
          </a:p>
          <a:p>
            <a:pPr algn="ctr">
              <a:lnSpc>
                <a:spcPct val="142000"/>
              </a:lnSpc>
            </a:pP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教学视频合成</a:t>
            </a:r>
            <a:endParaRPr lang="en-US" altLang="zh-CN"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42" name="图片 41" descr="教师"/>
          <p:cNvPicPr/>
          <p:nvPr>
            <p:custDataLst>
              <p:tags r:id="rId13"/>
            </p:custDataLst>
          </p:nvPr>
        </p:nvPicPr>
        <p:blipFill>
          <a:blip r:embed="rId21"/>
          <a:stretch>
            <a:fillRect/>
          </a:stretch>
        </p:blipFill>
        <p:spPr>
          <a:xfrm>
            <a:off x="1907540" y="2710815"/>
            <a:ext cx="432000" cy="432000"/>
          </a:xfrm>
          <a:prstGeom prst="rect">
            <a:avLst/>
          </a:prstGeom>
        </p:spPr>
      </p:pic>
      <p:sp>
        <p:nvSpPr>
          <p:cNvPr id="43" name="文本框 42"/>
          <p:cNvSpPr txBox="1"/>
          <p:nvPr>
            <p:custDataLst>
              <p:tags r:id="rId14"/>
            </p:custDataLst>
          </p:nvPr>
        </p:nvSpPr>
        <p:spPr>
          <a:xfrm>
            <a:off x="1007383" y="1060699"/>
            <a:ext cx="1546063" cy="419100"/>
          </a:xfrm>
          <a:prstGeom prst="rect">
            <a:avLst/>
          </a:prstGeom>
          <a:noFill/>
        </p:spPr>
        <p:txBody>
          <a:bodyPr wrap="square" rtlCol="0">
            <a:spAutoFit/>
          </a:bodyPr>
          <a:lstStyle/>
          <a:p>
            <a:pPr algn="ctr">
              <a:lnSpc>
                <a:spcPct val="142000"/>
              </a:lnSpc>
            </a:pPr>
            <a:r>
              <a:rPr lang="zh-CN" altLang="en-US" sz="1500" b="1" dirty="0">
                <a:latin typeface="微软雅黑" panose="020B0503020204020204" pitchFamily="34" charset="-122"/>
                <a:ea typeface="微软雅黑" panose="020B0503020204020204" pitchFamily="34" charset="-122"/>
                <a:sym typeface="Arial" panose="020B0604020202020204" pitchFamily="34" charset="0"/>
              </a:rPr>
              <a:t>管理端</a:t>
            </a:r>
          </a:p>
        </p:txBody>
      </p:sp>
      <p:sp>
        <p:nvSpPr>
          <p:cNvPr id="44" name="文本框 43"/>
          <p:cNvSpPr txBox="1"/>
          <p:nvPr>
            <p:custDataLst>
              <p:tags r:id="rId15"/>
            </p:custDataLst>
          </p:nvPr>
        </p:nvSpPr>
        <p:spPr>
          <a:xfrm>
            <a:off x="863600" y="1420495"/>
            <a:ext cx="1734185" cy="614045"/>
          </a:xfrm>
          <a:prstGeom prst="rect">
            <a:avLst/>
          </a:prstGeom>
          <a:noFill/>
          <a:ln>
            <a:noFill/>
          </a:ln>
        </p:spPr>
        <p:txBody>
          <a:bodyPr wrap="square" rtlCol="0">
            <a:spAutoFit/>
          </a:bodyPr>
          <a:lstStyle/>
          <a:p>
            <a:pPr algn="ctr">
              <a:lnSpc>
                <a:spcPct val="142000"/>
              </a:lnSpc>
            </a:pPr>
            <a:r>
              <a:rPr lang="en-US" altLang="zh-CN"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 </a:t>
            </a: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登录注册</a:t>
            </a:r>
          </a:p>
          <a:p>
            <a:pPr algn="ctr">
              <a:lnSpc>
                <a:spcPct val="142000"/>
              </a:lnSpc>
            </a:pPr>
            <a:r>
              <a:rPr lang="zh-CN" altLang="en-US" sz="1200">
                <a:solidFill>
                  <a:schemeClr val="bg2">
                    <a:lumMod val="25000"/>
                  </a:schemeClr>
                </a:solidFill>
                <a:latin typeface="Arial" panose="020B0604020202020204" pitchFamily="34" charset="0"/>
                <a:ea typeface="思源黑体 CN Normal" panose="020B0400000000000000" pitchFamily="34" charset="-122"/>
                <a:sym typeface="Arial" panose="020B0604020202020204" pitchFamily="34" charset="0"/>
              </a:rPr>
              <a:t>用户管理</a:t>
            </a:r>
          </a:p>
        </p:txBody>
      </p:sp>
      <p:pic>
        <p:nvPicPr>
          <p:cNvPr id="46" name="图片 45" descr="管理员"/>
          <p:cNvPicPr>
            <a:picLocks noChangeAspect="1"/>
          </p:cNvPicPr>
          <p:nvPr>
            <p:custDataLst>
              <p:tags r:id="rId16"/>
            </p:custDataLst>
          </p:nvPr>
        </p:nvPicPr>
        <p:blipFill>
          <a:blip r:embed="rId22"/>
          <a:stretch>
            <a:fillRect/>
          </a:stretch>
        </p:blipFill>
        <p:spPr>
          <a:xfrm>
            <a:off x="2483485" y="1060450"/>
            <a:ext cx="403200" cy="4032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0"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ISLIDE.GUIDESSETTING" val="{&quot;Id&quot;:&quot;b49df822-7165-45c2-8964-c451b9152035&quot;,&quot;Name&quot;:&quot;参考线1&quot;,&quot;Kind&quot;:&quot;Custom&quot;,&quot;OldGuidesSetting&quot;:{&quot;HeaderHeight&quot;:15.0,&quot;FooterHeight&quot;:9.0,&quot;SideMargin&quot;:5.5,&quot;TopMargin&quot;:0.0,&quot;BottomMargin&quot;:0.0,&quot;IntervalMargin&quot;:1.5}}"/>
  <p:tag name="ISPRING_FIRST_PUBLISH" val="1"/>
  <p:tag name="ISPRING_PRESENTATION_TITLE" val="幻灯片 1"/>
  <p:tag name="COMMONDATA" val="eyJoZGlkIjoiMjFlMjE3Yjk4YmEyOTZhN2MxZjZlMDlmMTY2Y2MwOG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80.02251968503936,&quot;left&quot;:74.63314960629921,&quot;top&quot;:169.95795275590552,&quot;width&quot;:563.233543307086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xml><?xml version="1.0" encoding="utf-8"?>
<p:tagLst xmlns:a="http://schemas.openxmlformats.org/drawingml/2006/main" xmlns:r="http://schemas.openxmlformats.org/officeDocument/2006/relationships" xmlns:p="http://schemas.openxmlformats.org/presentationml/2006/main">
  <p:tag name="ISLIDE.DIAGRAM" val="#928773;"/>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50.83905511811025,&quot;left&quot;:70.19984251968503,&quot;top&quot;:99.33062992125984,&quot;width&quot;:574.9483464566929}"/>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80.02251968503936,&quot;left&quot;:74.63314960629921,&quot;top&quot;:169.95795275590552,&quot;width&quot;:563.2335433070866}"/>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80.02251968503936,&quot;left&quot;:74.63314960629921,&quot;top&quot;:169.95795275590552,&quot;width&quot;:563.2335433070866}"/>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72.05,&quot;left&quot;:33.95,&quot;top&quot;:83.5,&quot;width&quot;:638.95}"/>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129.2811811023622,&quot;left&quot;:84.80661417322834,&quot;top&quot;:112.49362204724409,&quot;width&quot;:267.0173228346456}"/>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29.2811811023622,&quot;left&quot;:84.80661417322834,&quot;top&quot;:112.49362204724409,&quot;width&quot;:267.0173228346456}"/>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29.2811811023622,&quot;left&quot;:84.80661417322834,&quot;top&quot;:112.49362204724409,&quot;width&quot;:267.0173228346456}"/>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29.2811811023622,&quot;left&quot;:84.80661417322834,&quot;top&quot;:112.49362204724409,&quot;width&quot;:267.0173228346456}"/>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29.2811811023622,&quot;left&quot;:84.80661417322834,&quot;top&quot;:112.49362204724409,&quot;width&quot;:267.017322834645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80.02251968503936,&quot;left&quot;:74.63314960629921,&quot;top&quot;:169.95795275590552,&quot;width&quot;:563.2335433070866}"/>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29.2811811023622,&quot;left&quot;:84.80661417322834,&quot;top&quot;:112.49362204724409,&quot;width&quot;:267.0173228346456}"/>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29.2811811023622,&quot;left&quot;:84.80661417322834,&quot;top&quot;:112.49362204724409,&quot;width&quot;:267.0173228346456}"/>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129.2811811023622,&quot;left&quot;:84.80661417322834,&quot;top&quot;:112.49362204724409,&quot;width&quot;:267.0173228346456}"/>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80.02251968503936,&quot;left&quot;:74.63314960629921,&quot;top&quot;:169.95795275590552,&quot;width&quot;:563.2335433070866}"/>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80.02251968503936,&quot;left&quot;:74.63314960629921,&quot;top&quot;:169.95795275590552,&quot;width&quot;:563.2335433070866}"/>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166.22267716535433,&quot;left&quot;:68.76574803149606,&quot;top&quot;:112.35779527559055,&quot;width&quot;:356.0624409448818}"/>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80.02251968503936,&quot;left&quot;:74.63314960629921,&quot;top&quot;:169.95795275590552,&quot;width&quot;:563.2335433070866}"/>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160.30007874015746,&quot;left&quot;:42.0823622047244,&quot;top&quot;:120.65,&quot;width&quot;:326.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2.59188976377953,&quot;left&quot;:62.31716535433071,&quot;top&quot;:78.57314960629921,&quot;width&quot;:623.5695275590551}"/>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2.59188976377953,&quot;left&quot;:62.31716535433071,&quot;top&quot;:78.57314960629921,&quot;width&quot;:623.5695275590551}"/>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2.59188976377953,&quot;left&quot;:62.31716535433071,&quot;top&quot;:78.57314960629921,&quot;width&quot;:623.5695275590551}"/>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2.59188976377953,&quot;left&quot;:62.31716535433071,&quot;top&quot;:78.57314960629921,&quot;width&quot;:623.569527559055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80.02251968503936,&quot;left&quot;:74.63314960629921,&quot;top&quot;:169.95795275590552,&quot;width&quot;:563.2335433070866}"/>
</p:tagLst>
</file>

<file path=ppt/theme/theme1.xml><?xml version="1.0" encoding="utf-8"?>
<a:theme xmlns:a="http://schemas.openxmlformats.org/drawingml/2006/main" name="第一PPT，www.1ppt.com">
  <a:themeElements>
    <a:clrScheme name="自定义 1166">
      <a:dk1>
        <a:sysClr val="windowText" lastClr="000000"/>
      </a:dk1>
      <a:lt1>
        <a:sysClr val="window" lastClr="FFFFFF"/>
      </a:lt1>
      <a:dk2>
        <a:srgbClr val="1F497D"/>
      </a:dk2>
      <a:lt2>
        <a:srgbClr val="EEECE1"/>
      </a:lt2>
      <a:accent1>
        <a:srgbClr val="194A97"/>
      </a:accent1>
      <a:accent2>
        <a:srgbClr val="EF9725"/>
      </a:accent2>
      <a:accent3>
        <a:srgbClr val="194A97"/>
      </a:accent3>
      <a:accent4>
        <a:srgbClr val="EF9725"/>
      </a:accent4>
      <a:accent5>
        <a:srgbClr val="194A97"/>
      </a:accent5>
      <a:accent6>
        <a:srgbClr val="EF9725"/>
      </a:accent6>
      <a:hlink>
        <a:srgbClr val="194A97"/>
      </a:hlink>
      <a:folHlink>
        <a:srgbClr val="7F7F7F"/>
      </a:folHlink>
    </a:clrScheme>
    <a:fontScheme name="自定义 41">
      <a:majorFont>
        <a:latin typeface="思源黑体 CN Bold"/>
        <a:ea typeface="思源黑体 CN Bold"/>
        <a:cs typeface="Arial"/>
      </a:majorFont>
      <a:minorFont>
        <a:latin typeface="思源黑体 CN Regular"/>
        <a:ea typeface="思源黑体 CN Regular"/>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75</TotalTime>
  <Words>861</Words>
  <Application>Microsoft Office PowerPoint</Application>
  <PresentationFormat>自定义</PresentationFormat>
  <Paragraphs>172</Paragraphs>
  <Slides>26</Slides>
  <Notes>26</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26</vt:i4>
      </vt:variant>
    </vt:vector>
  </HeadingPairs>
  <TitlesOfParts>
    <vt:vector size="37" baseType="lpstr">
      <vt:lpstr>仿宋</vt:lpstr>
      <vt:lpstr>思源黑体</vt:lpstr>
      <vt:lpstr>思源黑体 CN Bold</vt:lpstr>
      <vt:lpstr>思源黑体 CN Regular</vt:lpstr>
      <vt:lpstr>微软雅黑</vt:lpstr>
      <vt:lpstr>优设标题黑</vt:lpstr>
      <vt:lpstr>Arial</vt:lpstr>
      <vt:lpstr>Calibri</vt:lpstr>
      <vt:lpstr>Times New Roman</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信息科技</dc:title>
  <dc:creator>第一PPT</dc:creator>
  <cp:keywords>www.1ppt.com</cp:keywords>
  <dc:description>www.1ppt.com</dc:description>
  <cp:lastModifiedBy>bokai cai</cp:lastModifiedBy>
  <cp:revision>211</cp:revision>
  <dcterms:created xsi:type="dcterms:W3CDTF">2017-06-17T15:55:00Z</dcterms:created>
  <dcterms:modified xsi:type="dcterms:W3CDTF">2024-08-10T08:39:18Z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1CC78096F4854048A3CB8EFD879681E0_13</vt:lpwstr>
  </property>
  <property fmtid="{D5CDD505-2E9C-101B-9397-08002B2CF9AE}" pid="3" name="KSOProductBuildVer">
    <vt:lpwstr>2052-12.1.0.17147</vt:lpwstr>
  </property>
</Properties>
</file>